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1" r:id="rId1"/>
  </p:sldMasterIdLst>
  <p:sldIdLst>
    <p:sldId id="256" r:id="rId2"/>
    <p:sldId id="257" r:id="rId3"/>
    <p:sldId id="260" r:id="rId4"/>
    <p:sldId id="261" r:id="rId5"/>
    <p:sldId id="262" r:id="rId6"/>
    <p:sldId id="263" r:id="rId7"/>
    <p:sldId id="264" r:id="rId8"/>
    <p:sldId id="265" r:id="rId9"/>
    <p:sldId id="258"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59" r:id="rId30"/>
    <p:sldId id="286" r:id="rId31"/>
    <p:sldId id="287"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ah Đức" initials="RĐ" lastIdx="1" clrIdx="0">
    <p:extLst>
      <p:ext uri="{19B8F6BF-5375-455C-9EA6-DF929625EA0E}">
        <p15:presenceInfo xmlns:p15="http://schemas.microsoft.com/office/powerpoint/2012/main" userId="3cfeb24ff689a19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01513"/>
    <a:srgbClr val="1C4E5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6" d="100"/>
          <a:sy n="76" d="100"/>
        </p:scale>
        <p:origin x="618" y="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smtClean="0"/>
              <a:t>9/29/2017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680489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9/29/2017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4215071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smtClean="0"/>
              <a:t>9/29/2017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2478740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smtClean="0"/>
              <a:t>9/29/2017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10607744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smtClean="0"/>
              <a:t>9/29/2017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9034857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smtClean="0"/>
              <a:t>9/29/2017</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6877123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smtClean="0"/>
              <a:t>9/29/2017</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8976152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9/29/2017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7846391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9/29/2017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594361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smtClean="0"/>
              <a:t>9/29/2017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647392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smtClean="0"/>
              <a:t>9/29/2017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10183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smtClean="0"/>
              <a:t>9/29/2017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4111094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smtClean="0"/>
              <a:t>9/29/2017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893395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smtClean="0"/>
              <a:t>9/29/2017</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572122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smtClean="0"/>
              <a:t>9/29/2017</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0307051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smtClean="0"/>
              <a:t>9/29/2017</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693136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9/29/2017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266764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smtClean="0"/>
              <a:t>9/29/2017</a:t>
            </a:fld>
            <a:endParaRPr lang="en-US" dirty="0"/>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D57F1E4F-1CFF-5643-939E-02111984F565}" type="slidenum">
              <a:rPr lang="en-US" smtClean="0"/>
              <a:t>‹#›</a:t>
            </a:fld>
            <a:endParaRPr lang="en-US" dirty="0"/>
          </a:p>
        </p:txBody>
      </p:sp>
    </p:spTree>
    <p:extLst>
      <p:ext uri="{BB962C8B-B14F-4D97-AF65-F5344CB8AC3E}">
        <p14:creationId xmlns:p14="http://schemas.microsoft.com/office/powerpoint/2010/main" val="2909743142"/>
      </p:ext>
    </p:extLst>
  </p:cSld>
  <p:clrMap bg1="dk1" tx1="lt1" bg2="dk2" tx2="lt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4" r:id="rId13"/>
    <p:sldLayoutId id="2147483685" r:id="rId14"/>
    <p:sldLayoutId id="2147483686" r:id="rId15"/>
    <p:sldLayoutId id="2147483687" r:id="rId16"/>
    <p:sldLayoutId id="2147483688" r:id="rId17"/>
  </p:sldLayoutIdLst>
  <p:hf sldNum="0" hdr="0" ftr="0" dt="0"/>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ChangeArrowheads="1"/>
          </p:cNvSpPr>
          <p:nvPr/>
        </p:nvSpPr>
        <p:spPr bwMode="auto">
          <a:xfrm>
            <a:off x="0" y="0"/>
            <a:ext cx="9144000" cy="1138773"/>
          </a:xfrm>
          <a:prstGeom prst="rect">
            <a:avLst/>
          </a:prstGeom>
          <a:solidFill>
            <a:schemeClr val="tx1"/>
          </a:solidFill>
          <a:ln>
            <a:noFill/>
          </a:ln>
          <a:effectLst/>
        </p:spPr>
        <p:txBody>
          <a:bodyPr vert="horz" wrap="square" lIns="91440" tIns="45720" rIns="91440" bIns="45720" numCol="1" anchor="ctr" anchorCtr="0" compatLnSpc="1">
            <a:prstTxWarp prst="textNoShape">
              <a:avLst/>
            </a:prstTxWarp>
            <a:spAutoFit/>
          </a:bodyPr>
          <a:lstStyle/>
          <a:p>
            <a:pPr lvl="0" algn="ctr" defTabSz="914400" eaLnBrk="0" fontAlgn="base" hangingPunct="0">
              <a:spcBef>
                <a:spcPct val="0"/>
              </a:spcBef>
              <a:spcAft>
                <a:spcPct val="0"/>
              </a:spcAft>
            </a:pPr>
            <a:r>
              <a:rPr kumimoji="0" lang="en-US" altLang="en-US" sz="3200" b="1" i="0" u="none" strike="noStrike" cap="none" normalizeH="0" baseline="0" dirty="0" smtClean="0">
                <a:ln>
                  <a:noFill/>
                </a:ln>
                <a:solidFill>
                  <a:srgbClr val="00B050"/>
                </a:solidFill>
                <a:effectLst/>
                <a:latin typeface="Arial" panose="020B0604020202020204" pitchFamily="34" charset="0"/>
                <a:ea typeface="Times New Roman" panose="02020603050405020304" pitchFamily="18" charset="0"/>
              </a:rPr>
              <a:t> </a:t>
            </a:r>
            <a:r>
              <a:rPr lang="en-US" altLang="en-US" sz="3200" b="1" dirty="0">
                <a:solidFill>
                  <a:srgbClr val="00B050"/>
                </a:solidFill>
                <a:latin typeface="Arial" panose="020B0604020202020204" pitchFamily="34" charset="0"/>
                <a:ea typeface="Times New Roman" panose="02020603050405020304" pitchFamily="18" charset="0"/>
              </a:rPr>
              <a:t>TR</a:t>
            </a:r>
            <a:r>
              <a:rPr lang="vi-VN" altLang="en-US" sz="3200" b="1" dirty="0">
                <a:solidFill>
                  <a:srgbClr val="00B050"/>
                </a:solidFill>
                <a:ea typeface="Times New Roman" panose="02020603050405020304" pitchFamily="18" charset="0"/>
              </a:rPr>
              <a:t>ƯỜNG PTDT BÁN TRÚ </a:t>
            </a:r>
            <a:endParaRPr lang="en-GB" altLang="en-US" sz="3200" b="1" dirty="0" smtClean="0">
              <a:solidFill>
                <a:srgbClr val="00B050"/>
              </a:solidFill>
              <a:ea typeface="Times New Roman" panose="02020603050405020304" pitchFamily="18" charset="0"/>
            </a:endParaRPr>
          </a:p>
          <a:p>
            <a:pPr lvl="0" algn="ctr" defTabSz="914400" eaLnBrk="0" fontAlgn="base" hangingPunct="0">
              <a:spcBef>
                <a:spcPct val="0"/>
              </a:spcBef>
              <a:spcAft>
                <a:spcPct val="0"/>
              </a:spcAft>
            </a:pPr>
            <a:r>
              <a:rPr lang="vi-VN" altLang="en-US" sz="3200" b="1" dirty="0" smtClean="0">
                <a:solidFill>
                  <a:srgbClr val="00B050"/>
                </a:solidFill>
                <a:ea typeface="Times New Roman" panose="02020603050405020304" pitchFamily="18" charset="0"/>
              </a:rPr>
              <a:t>THCS</a:t>
            </a:r>
            <a:r>
              <a:rPr lang="en-US" altLang="en-US" sz="3600" b="1" dirty="0" smtClean="0">
                <a:solidFill>
                  <a:srgbClr val="00B050"/>
                </a:solidFill>
                <a:latin typeface="Arial" panose="020B0604020202020204" pitchFamily="34" charset="0"/>
                <a:ea typeface="Times New Roman" panose="02020603050405020304" pitchFamily="18" charset="0"/>
              </a:rPr>
              <a:t> </a:t>
            </a:r>
            <a:r>
              <a:rPr kumimoji="0" lang="en-US" altLang="en-US" sz="2800" b="1" i="0" u="none" strike="noStrike" cap="none" normalizeH="0" baseline="0" dirty="0" smtClean="0">
                <a:ln>
                  <a:noFill/>
                </a:ln>
                <a:solidFill>
                  <a:srgbClr val="00B050"/>
                </a:solidFill>
                <a:effectLst/>
                <a:latin typeface="Arial" panose="020B0604020202020204" pitchFamily="34" charset="0"/>
                <a:ea typeface="Times New Roman" panose="02020603050405020304" pitchFamily="18" charset="0"/>
              </a:rPr>
              <a:t>CỤM XÃ CHÀVÀL - ZUÔICH</a:t>
            </a:r>
            <a:endParaRPr kumimoji="0" lang="en-US" altLang="en-US" sz="4000" b="0" i="0" u="none" strike="noStrike" cap="none" normalizeH="0" baseline="0" dirty="0" smtClean="0">
              <a:ln>
                <a:noFill/>
              </a:ln>
              <a:solidFill>
                <a:srgbClr val="00B050"/>
              </a:solidFill>
              <a:effectLst/>
              <a:latin typeface="Arial" panose="020B0604020202020204" pitchFamily="34" charset="0"/>
            </a:endParaRPr>
          </a:p>
        </p:txBody>
      </p:sp>
      <p:sp>
        <p:nvSpPr>
          <p:cNvPr id="2" name="Title 1"/>
          <p:cNvSpPr>
            <a:spLocks noGrp="1"/>
          </p:cNvSpPr>
          <p:nvPr>
            <p:ph type="ctrTitle"/>
          </p:nvPr>
        </p:nvSpPr>
        <p:spPr>
          <a:xfrm>
            <a:off x="234202" y="1522086"/>
            <a:ext cx="8636745" cy="1928760"/>
          </a:xfrm>
        </p:spPr>
        <p:txBody>
          <a:bodyPr/>
          <a:lstStyle/>
          <a:p>
            <a:pPr algn="ctr"/>
            <a:r>
              <a:rPr lang="en-US" sz="3600" b="1" dirty="0"/>
              <a:t>QUY CHẾ </a:t>
            </a:r>
            <a:r>
              <a:rPr lang="en-US" sz="3600" b="1" dirty="0" smtClean="0"/>
              <a:t>CHI </a:t>
            </a:r>
            <a:r>
              <a:rPr lang="en-US" sz="3600" b="1" dirty="0"/>
              <a:t>TIÊU NỘI BỘ, QUẢN LÝ VÀ SỬ DỤNG TÀI SẢN </a:t>
            </a:r>
            <a:r>
              <a:rPr lang="en-US" sz="3600" b="1" dirty="0" smtClean="0"/>
              <a:t>CÔNG </a:t>
            </a:r>
            <a:r>
              <a:rPr lang="en-US" sz="3600" b="1" dirty="0"/>
              <a:t>NĂM 2017</a:t>
            </a:r>
            <a:r>
              <a:rPr lang="en-GB" sz="3600" b="1" dirty="0"/>
              <a:t/>
            </a:r>
            <a:br>
              <a:rPr lang="en-GB" sz="3600" b="1" dirty="0"/>
            </a:br>
            <a:endParaRPr lang="en-GB" sz="3600" dirty="0"/>
          </a:p>
        </p:txBody>
      </p:sp>
      <p:sp>
        <p:nvSpPr>
          <p:cNvPr id="3" name="Subtitle 2"/>
          <p:cNvSpPr>
            <a:spLocks noGrp="1"/>
          </p:cNvSpPr>
          <p:nvPr>
            <p:ph type="subTitle" idx="1"/>
          </p:nvPr>
        </p:nvSpPr>
        <p:spPr>
          <a:xfrm>
            <a:off x="501277" y="3207906"/>
            <a:ext cx="8141445" cy="2578100"/>
          </a:xfrm>
          <a:ln>
            <a:solidFill>
              <a:schemeClr val="tx1">
                <a:lumMod val="75000"/>
              </a:schemeClr>
            </a:solidFill>
          </a:ln>
        </p:spPr>
        <p:txBody>
          <a:bodyPr>
            <a:normAutofit/>
          </a:bodyPr>
          <a:lstStyle/>
          <a:p>
            <a:r>
              <a:rPr lang="en-US" b="1" dirty="0" err="1">
                <a:solidFill>
                  <a:srgbClr val="FFFF00"/>
                </a:solidFill>
                <a:effectLst>
                  <a:outerShdw blurRad="50800" dist="38100" dir="16200000" rotWithShape="0">
                    <a:prstClr val="black">
                      <a:alpha val="40000"/>
                    </a:prstClr>
                  </a:outerShdw>
                </a:effectLst>
              </a:rPr>
              <a:t>Chương</a:t>
            </a:r>
            <a:r>
              <a:rPr lang="en-US" b="1" dirty="0">
                <a:solidFill>
                  <a:srgbClr val="FFFF00"/>
                </a:solidFill>
                <a:effectLst>
                  <a:outerShdw blurRad="50800" dist="38100" dir="16200000" rotWithShape="0">
                    <a:prstClr val="black">
                      <a:alpha val="40000"/>
                    </a:prstClr>
                  </a:outerShdw>
                </a:effectLst>
              </a:rPr>
              <a:t> I NHỮNG QUY ĐỊNH CHUNG </a:t>
            </a:r>
            <a:endParaRPr lang="en-GB" b="1" dirty="0">
              <a:solidFill>
                <a:srgbClr val="FFFF00"/>
              </a:solidFill>
              <a:effectLst>
                <a:outerShdw blurRad="50800" dist="38100" dir="16200000" rotWithShape="0">
                  <a:prstClr val="black">
                    <a:alpha val="40000"/>
                  </a:prstClr>
                </a:outerShdw>
              </a:effectLst>
            </a:endParaRPr>
          </a:p>
          <a:p>
            <a:r>
              <a:rPr lang="en-US" b="1" dirty="0" err="1">
                <a:solidFill>
                  <a:srgbClr val="FFFF00"/>
                </a:solidFill>
                <a:effectLst>
                  <a:outerShdw blurRad="50800" dist="38100" dir="16200000" rotWithShape="0">
                    <a:prstClr val="black">
                      <a:alpha val="40000"/>
                    </a:prstClr>
                  </a:outerShdw>
                </a:effectLst>
              </a:rPr>
              <a:t>Chương</a:t>
            </a:r>
            <a:r>
              <a:rPr lang="en-US" b="1" dirty="0">
                <a:solidFill>
                  <a:srgbClr val="FFFF00"/>
                </a:solidFill>
                <a:effectLst>
                  <a:outerShdw blurRad="50800" dist="38100" dir="16200000" rotWithShape="0">
                    <a:prstClr val="black">
                      <a:alpha val="40000"/>
                    </a:prstClr>
                  </a:outerShdw>
                </a:effectLst>
              </a:rPr>
              <a:t> </a:t>
            </a:r>
            <a:r>
              <a:rPr lang="en-US" b="1" dirty="0">
                <a:solidFill>
                  <a:srgbClr val="FFFF00"/>
                </a:solidFill>
                <a:effectLst>
                  <a:outerShdw blurRad="50800" dist="38100" dir="16200000" rotWithShape="0">
                    <a:prstClr val="black">
                      <a:alpha val="40000"/>
                    </a:prstClr>
                  </a:outerShdw>
                </a:effectLst>
              </a:rPr>
              <a:t>II NHỮNG </a:t>
            </a:r>
            <a:r>
              <a:rPr lang="en-US" b="1" dirty="0">
                <a:solidFill>
                  <a:srgbClr val="FFFF00"/>
                </a:solidFill>
                <a:effectLst>
                  <a:outerShdw blurRad="50800" dist="38100" dir="16200000" rotWithShape="0">
                    <a:prstClr val="black">
                      <a:alpha val="40000"/>
                    </a:prstClr>
                  </a:outerShdw>
                </a:effectLst>
              </a:rPr>
              <a:t>QUY ĐỊNH CỤ </a:t>
            </a:r>
            <a:r>
              <a:rPr lang="en-US" b="1" dirty="0">
                <a:solidFill>
                  <a:srgbClr val="FFFF00"/>
                </a:solidFill>
                <a:effectLst>
                  <a:outerShdw blurRad="50800" dist="38100" dir="16200000" rotWithShape="0">
                    <a:prstClr val="black">
                      <a:alpha val="40000"/>
                    </a:prstClr>
                  </a:outerShdw>
                </a:effectLst>
              </a:rPr>
              <a:t>THỂ</a:t>
            </a:r>
          </a:p>
          <a:p>
            <a:r>
              <a:rPr lang="en-US" b="1" dirty="0">
                <a:effectLst>
                  <a:outerShdw blurRad="50800" dist="38100" dir="16200000" rotWithShape="0">
                    <a:prstClr val="black">
                      <a:alpha val="40000"/>
                    </a:prstClr>
                  </a:outerShdw>
                </a:effectLst>
              </a:rPr>
              <a:t>	</a:t>
            </a:r>
            <a:r>
              <a:rPr lang="en-US" b="1" dirty="0" err="1">
                <a:effectLst>
                  <a:outerShdw blurRad="50800" dist="38100" dir="16200000" rotWithShape="0">
                    <a:prstClr val="black">
                      <a:alpha val="40000"/>
                    </a:prstClr>
                  </a:outerShdw>
                </a:effectLst>
              </a:rPr>
              <a:t>Phần</a:t>
            </a:r>
            <a:r>
              <a:rPr lang="en-US" b="1" dirty="0">
                <a:effectLst>
                  <a:outerShdw blurRad="50800" dist="38100" dir="16200000" rotWithShape="0">
                    <a:prstClr val="black">
                      <a:alpha val="40000"/>
                    </a:prstClr>
                  </a:outerShdw>
                </a:effectLst>
              </a:rPr>
              <a:t> </a:t>
            </a:r>
            <a:r>
              <a:rPr lang="en-US" b="1" dirty="0" err="1">
                <a:effectLst>
                  <a:outerShdw blurRad="50800" dist="38100" dir="16200000" rotWithShape="0">
                    <a:prstClr val="black">
                      <a:alpha val="40000"/>
                    </a:prstClr>
                  </a:outerShdw>
                </a:effectLst>
              </a:rPr>
              <a:t>thứ</a:t>
            </a:r>
            <a:r>
              <a:rPr lang="en-US" b="1" dirty="0">
                <a:effectLst>
                  <a:outerShdw blurRad="50800" dist="38100" dir="16200000" rotWithShape="0">
                    <a:prstClr val="black">
                      <a:alpha val="40000"/>
                    </a:prstClr>
                  </a:outerShdw>
                </a:effectLst>
              </a:rPr>
              <a:t> </a:t>
            </a:r>
            <a:r>
              <a:rPr lang="en-US" b="1" dirty="0" err="1">
                <a:effectLst>
                  <a:outerShdw blurRad="50800" dist="38100" dir="16200000" rotWithShape="0">
                    <a:prstClr val="black">
                      <a:alpha val="40000"/>
                    </a:prstClr>
                  </a:outerShdw>
                </a:effectLst>
              </a:rPr>
              <a:t>nhất</a:t>
            </a:r>
            <a:r>
              <a:rPr lang="en-US" b="1" dirty="0">
                <a:effectLst>
                  <a:outerShdw blurRad="50800" dist="38100" dir="16200000" rotWithShape="0">
                    <a:prstClr val="black">
                      <a:alpha val="40000"/>
                    </a:prstClr>
                  </a:outerShdw>
                </a:effectLst>
              </a:rPr>
              <a:t> QUY CHẾ CHI TIÊU NỘI BỘ</a:t>
            </a:r>
            <a:endParaRPr lang="en-GB" b="1" dirty="0">
              <a:effectLst>
                <a:outerShdw blurRad="50800" dist="38100" dir="16200000" rotWithShape="0">
                  <a:prstClr val="black">
                    <a:alpha val="40000"/>
                  </a:prstClr>
                </a:outerShdw>
              </a:effectLst>
            </a:endParaRPr>
          </a:p>
          <a:p>
            <a:r>
              <a:rPr lang="en-GB" b="1" dirty="0">
                <a:effectLst>
                  <a:outerShdw blurRad="50800" dist="38100" dir="16200000" rotWithShape="0">
                    <a:prstClr val="black">
                      <a:alpha val="40000"/>
                    </a:prstClr>
                  </a:outerShdw>
                </a:effectLst>
              </a:rPr>
              <a:t>	</a:t>
            </a:r>
            <a:r>
              <a:rPr lang="en-US" b="1" dirty="0" err="1">
                <a:effectLst>
                  <a:outerShdw blurRad="50800" dist="38100" dir="16200000" rotWithShape="0">
                    <a:prstClr val="black">
                      <a:alpha val="40000"/>
                    </a:prstClr>
                  </a:outerShdw>
                </a:effectLst>
              </a:rPr>
              <a:t>Phần</a:t>
            </a:r>
            <a:r>
              <a:rPr lang="en-US" b="1" dirty="0">
                <a:effectLst>
                  <a:outerShdw blurRad="50800" dist="38100" dir="16200000" rotWithShape="0">
                    <a:prstClr val="black">
                      <a:alpha val="40000"/>
                    </a:prstClr>
                  </a:outerShdw>
                </a:effectLst>
              </a:rPr>
              <a:t> </a:t>
            </a:r>
            <a:r>
              <a:rPr lang="en-US" b="1" dirty="0" err="1">
                <a:effectLst>
                  <a:outerShdw blurRad="50800" dist="38100" dir="16200000" rotWithShape="0">
                    <a:prstClr val="black">
                      <a:alpha val="40000"/>
                    </a:prstClr>
                  </a:outerShdw>
                </a:effectLst>
              </a:rPr>
              <a:t>thứ</a:t>
            </a:r>
            <a:r>
              <a:rPr lang="en-US" b="1" dirty="0">
                <a:effectLst>
                  <a:outerShdw blurRad="50800" dist="38100" dir="16200000" rotWithShape="0">
                    <a:prstClr val="black">
                      <a:alpha val="40000"/>
                    </a:prstClr>
                  </a:outerShdw>
                </a:effectLst>
              </a:rPr>
              <a:t> </a:t>
            </a:r>
            <a:r>
              <a:rPr lang="en-US" b="1" dirty="0" err="1">
                <a:effectLst>
                  <a:outerShdw blurRad="50800" dist="38100" dir="16200000" rotWithShape="0">
                    <a:prstClr val="black">
                      <a:alpha val="40000"/>
                    </a:prstClr>
                  </a:outerShdw>
                </a:effectLst>
              </a:rPr>
              <a:t>hai</a:t>
            </a:r>
            <a:r>
              <a:rPr lang="en-US" b="1" dirty="0">
                <a:effectLst>
                  <a:outerShdw blurRad="50800" dist="38100" dir="16200000" rotWithShape="0">
                    <a:prstClr val="black">
                      <a:alpha val="40000"/>
                    </a:prstClr>
                  </a:outerShdw>
                </a:effectLst>
              </a:rPr>
              <a:t> QUY </a:t>
            </a:r>
            <a:r>
              <a:rPr lang="en-US" b="1" dirty="0">
                <a:effectLst>
                  <a:outerShdw blurRad="50800" dist="38100" dir="16200000" rotWithShape="0">
                    <a:prstClr val="black">
                      <a:alpha val="40000"/>
                    </a:prstClr>
                  </a:outerShdw>
                </a:effectLst>
              </a:rPr>
              <a:t>CHẾ QUẢN LÝ, SỬ DỤNG TÀI SẢN CÔNG</a:t>
            </a:r>
            <a:endParaRPr lang="en-GB" dirty="0">
              <a:effectLst>
                <a:outerShdw blurRad="50800" dist="38100" dir="16200000" rotWithShape="0">
                  <a:prstClr val="black">
                    <a:alpha val="40000"/>
                  </a:prstClr>
                </a:outerShdw>
              </a:effectLst>
            </a:endParaRPr>
          </a:p>
          <a:p>
            <a:endParaRPr lang="en-GB" b="1" dirty="0">
              <a:effectLst>
                <a:outerShdw blurRad="50800" dist="38100" dir="16200000" rotWithShape="0">
                  <a:prstClr val="black">
                    <a:alpha val="40000"/>
                  </a:prstClr>
                </a:outerShdw>
              </a:effectLst>
            </a:endParaRPr>
          </a:p>
          <a:p>
            <a:endParaRPr lang="en-GB" dirty="0">
              <a:effectLst>
                <a:outerShdw blurRad="50800" dist="38100" dir="16200000" rotWithShape="0">
                  <a:prstClr val="black">
                    <a:alpha val="40000"/>
                  </a:prstClr>
                </a:outerShdw>
              </a:effectLs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0167"/>
            <a:ext cx="1201302" cy="898438"/>
          </a:xfrm>
          <a:prstGeom prst="rect">
            <a:avLst/>
          </a:prstGeom>
        </p:spPr>
      </p:pic>
      <p:sp>
        <p:nvSpPr>
          <p:cNvPr id="10" name="Rectangle 3"/>
          <p:cNvSpPr>
            <a:spLocks noChangeArrowheads="1"/>
          </p:cNvSpPr>
          <p:nvPr/>
        </p:nvSpPr>
        <p:spPr bwMode="auto">
          <a:xfrm>
            <a:off x="0" y="1154909"/>
            <a:ext cx="9144000" cy="153888"/>
          </a:xfrm>
          <a:prstGeom prst="rect">
            <a:avLst/>
          </a:prstGeom>
          <a:gradFill flip="none" rotWithShape="1">
            <a:gsLst>
              <a:gs pos="0">
                <a:srgbClr val="1C4E57"/>
              </a:gs>
              <a:gs pos="100000">
                <a:schemeClr val="tx1">
                  <a:shade val="100000"/>
                  <a:satMod val="115000"/>
                </a:schemeClr>
              </a:gs>
            </a:gsLst>
            <a:lin ang="16200000" scaled="1"/>
            <a:tileRect/>
          </a:gradFill>
          <a:ln>
            <a:noFill/>
          </a:ln>
          <a:effectLst/>
        </p:spPr>
        <p:txBody>
          <a:bodyPr vert="horz" wrap="square" lIns="91440" tIns="45720" rIns="91440" bIns="45720" numCol="1" anchor="ctr" anchorCtr="0" compatLnSpc="1">
            <a:prstTxWarp prst="textNoShape">
              <a:avLst/>
            </a:prstTxWarp>
            <a:spAutoFit/>
          </a:bodyPr>
          <a:lstStyle/>
          <a:p>
            <a:pPr lvl="0" algn="ctr" defTabSz="914400" eaLnBrk="0" fontAlgn="base" hangingPunct="0">
              <a:spcBef>
                <a:spcPct val="0"/>
              </a:spcBef>
              <a:spcAft>
                <a:spcPct val="0"/>
              </a:spcAft>
            </a:pPr>
            <a:endParaRPr kumimoji="0" lang="en-US" altLang="en-US" sz="400" b="0" i="0" u="none" strike="noStrike" cap="none" normalizeH="0" baseline="0" dirty="0" smtClean="0">
              <a:ln>
                <a:noFill/>
              </a:ln>
              <a:solidFill>
                <a:srgbClr val="00B050"/>
              </a:solidFill>
              <a:effectLst/>
              <a:latin typeface="Arial" panose="020B0604020202020204" pitchFamily="34" charset="0"/>
            </a:endParaRPr>
          </a:p>
        </p:txBody>
      </p:sp>
    </p:spTree>
    <p:extLst>
      <p:ext uri="{BB962C8B-B14F-4D97-AF65-F5344CB8AC3E}">
        <p14:creationId xmlns:p14="http://schemas.microsoft.com/office/powerpoint/2010/main" val="13967275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670868" cy="1104900"/>
          </a:xfrm>
          <a:solidFill>
            <a:srgbClr val="B01513"/>
          </a:solidFill>
          <a:effectLst>
            <a:outerShdw blurRad="50800" dist="38100" dir="2700000" algn="tl" rotWithShape="0">
              <a:prstClr val="black">
                <a:alpha val="40000"/>
              </a:prstClr>
            </a:outerShdw>
          </a:effectLst>
        </p:spPr>
        <p:txBody>
          <a:bodyPr anchor="ctr"/>
          <a:lstStyle/>
          <a:p>
            <a:r>
              <a:rPr lang="en-US" sz="2800" b="1" dirty="0" err="1">
                <a:effectLst>
                  <a:outerShdw blurRad="50800" dist="38100" dir="16200000" rotWithShape="0">
                    <a:prstClr val="black">
                      <a:alpha val="40000"/>
                    </a:prstClr>
                  </a:outerShdw>
                </a:effectLst>
              </a:rPr>
              <a:t>Phần</a:t>
            </a:r>
            <a:r>
              <a:rPr lang="en-US" sz="2800" b="1" dirty="0">
                <a:effectLst>
                  <a:outerShdw blurRad="50800" dist="38100" dir="16200000" rotWithShape="0">
                    <a:prstClr val="black">
                      <a:alpha val="40000"/>
                    </a:prstClr>
                  </a:outerShdw>
                </a:effectLst>
              </a:rPr>
              <a:t> </a:t>
            </a:r>
            <a:r>
              <a:rPr lang="en-US" sz="2800" b="1" dirty="0" err="1">
                <a:effectLst>
                  <a:outerShdw blurRad="50800" dist="38100" dir="16200000" rotWithShape="0">
                    <a:prstClr val="black">
                      <a:alpha val="40000"/>
                    </a:prstClr>
                  </a:outerShdw>
                </a:effectLst>
              </a:rPr>
              <a:t>thứ</a:t>
            </a:r>
            <a:r>
              <a:rPr lang="en-US" sz="2800" b="1" dirty="0">
                <a:effectLst>
                  <a:outerShdw blurRad="50800" dist="38100" dir="16200000" rotWithShape="0">
                    <a:prstClr val="black">
                      <a:alpha val="40000"/>
                    </a:prstClr>
                  </a:outerShdw>
                </a:effectLst>
              </a:rPr>
              <a:t> </a:t>
            </a:r>
            <a:r>
              <a:rPr lang="en-US" sz="2800" b="1" dirty="0" err="1">
                <a:effectLst>
                  <a:outerShdw blurRad="50800" dist="38100" dir="16200000" rotWithShape="0">
                    <a:prstClr val="black">
                      <a:alpha val="40000"/>
                    </a:prstClr>
                  </a:outerShdw>
                </a:effectLst>
              </a:rPr>
              <a:t>nhất</a:t>
            </a:r>
            <a:r>
              <a:rPr lang="en-US" sz="2800" b="1" dirty="0">
                <a:effectLst>
                  <a:outerShdw blurRad="50800" dist="38100" dir="16200000" rotWithShape="0">
                    <a:prstClr val="black">
                      <a:alpha val="40000"/>
                    </a:prstClr>
                  </a:outerShdw>
                </a:effectLst>
              </a:rPr>
              <a:t> QUY CHẾ CHI TIÊU NỘI BỘ</a:t>
            </a:r>
          </a:p>
        </p:txBody>
      </p:sp>
      <p:sp>
        <p:nvSpPr>
          <p:cNvPr id="15" name="Rectangle 14"/>
          <p:cNvSpPr/>
          <p:nvPr/>
        </p:nvSpPr>
        <p:spPr>
          <a:xfrm>
            <a:off x="228600" y="1261050"/>
            <a:ext cx="8648700" cy="5324535"/>
          </a:xfrm>
          <a:prstGeom prst="rect">
            <a:avLst/>
          </a:prstGeom>
          <a:solidFill>
            <a:schemeClr val="tx1"/>
          </a:solidFill>
        </p:spPr>
        <p:txBody>
          <a:bodyPr wrap="square">
            <a:spAutoFit/>
          </a:bodyPr>
          <a:lstStyle/>
          <a:p>
            <a:r>
              <a:rPr lang="vi-VN" sz="2000" b="1" dirty="0">
                <a:solidFill>
                  <a:schemeClr val="bg1"/>
                </a:solidFill>
                <a:latin typeface="Times New Roman" panose="02020603050405020304" pitchFamily="18" charset="0"/>
                <a:cs typeface="Times New Roman" panose="02020603050405020304" pitchFamily="18" charset="0"/>
              </a:rPr>
              <a:t>I/ Tổng các nguồn thu (theo dự toán ):  2.608.000.000 đồng    </a:t>
            </a:r>
          </a:p>
          <a:p>
            <a:r>
              <a:rPr lang="vi-VN" sz="2000" b="1" dirty="0">
                <a:solidFill>
                  <a:schemeClr val="bg1"/>
                </a:solidFill>
                <a:latin typeface="Times New Roman" panose="02020603050405020304" pitchFamily="18" charset="0"/>
                <a:cs typeface="Times New Roman" panose="02020603050405020304" pitchFamily="18" charset="0"/>
              </a:rPr>
              <a:t>1. Tổng cộng KP NS cấp chi HĐ TX			 =   2.601.000.000 đồng</a:t>
            </a:r>
          </a:p>
          <a:p>
            <a:r>
              <a:rPr lang="en-GB" sz="2000" dirty="0" smtClean="0">
                <a:solidFill>
                  <a:schemeClr val="bg1"/>
                </a:solidFill>
                <a:latin typeface="Times New Roman" panose="02020603050405020304" pitchFamily="18" charset="0"/>
                <a:cs typeface="Times New Roman" panose="02020603050405020304" pitchFamily="18" charset="0"/>
              </a:rPr>
              <a:t>	</a:t>
            </a:r>
            <a:r>
              <a:rPr lang="vi-VN" sz="2000" dirty="0" smtClean="0">
                <a:solidFill>
                  <a:schemeClr val="bg1"/>
                </a:solidFill>
                <a:latin typeface="Times New Roman" panose="02020603050405020304" pitchFamily="18" charset="0"/>
                <a:cs typeface="Times New Roman" panose="02020603050405020304" pitchFamily="18" charset="0"/>
              </a:rPr>
              <a:t>Ngân </a:t>
            </a:r>
            <a:r>
              <a:rPr lang="vi-VN" sz="2000" dirty="0">
                <a:solidFill>
                  <a:schemeClr val="bg1"/>
                </a:solidFill>
                <a:latin typeface="Times New Roman" panose="02020603050405020304" pitchFamily="18" charset="0"/>
                <a:cs typeface="Times New Roman" panose="02020603050405020304" pitchFamily="18" charset="0"/>
              </a:rPr>
              <a:t>sách nhà nước cấp = 2.601.000.000 đồng (Gồm định mức sự nghiệp giáo dục, kinh phí hợp đồng định biên, hợp đồng cấp dưỡng, phụ cấp thâm niên và phụ cấp trách nhiệm bán trú)</a:t>
            </a:r>
          </a:p>
          <a:p>
            <a:r>
              <a:rPr lang="vi-VN" sz="2000" b="1" dirty="0">
                <a:solidFill>
                  <a:schemeClr val="bg1"/>
                </a:solidFill>
                <a:latin typeface="Times New Roman" panose="02020603050405020304" pitchFamily="18" charset="0"/>
                <a:cs typeface="Times New Roman" panose="02020603050405020304" pitchFamily="18" charset="0"/>
              </a:rPr>
              <a:t>2. Nguồn thu sự nghiệp của đơn vị			=           7.000.000 đồng </a:t>
            </a:r>
          </a:p>
          <a:p>
            <a:r>
              <a:rPr lang="vi-VN" sz="2000" dirty="0">
                <a:solidFill>
                  <a:schemeClr val="bg1"/>
                </a:solidFill>
                <a:latin typeface="Times New Roman" panose="02020603050405020304" pitchFamily="18" charset="0"/>
                <a:cs typeface="Times New Roman" panose="02020603050405020304" pitchFamily="18" charset="0"/>
              </a:rPr>
              <a:t>a)  Thu các loại phí, lệ phí (học phí) 			</a:t>
            </a:r>
            <a:r>
              <a:rPr lang="vi-VN" sz="2000" dirty="0" smtClean="0">
                <a:solidFill>
                  <a:schemeClr val="bg1"/>
                </a:solidFill>
                <a:latin typeface="Times New Roman" panose="02020603050405020304" pitchFamily="18" charset="0"/>
                <a:cs typeface="Times New Roman" panose="02020603050405020304" pitchFamily="18" charset="0"/>
              </a:rPr>
              <a:t>=           </a:t>
            </a:r>
            <a:r>
              <a:rPr lang="vi-VN" sz="2000" dirty="0">
                <a:solidFill>
                  <a:schemeClr val="bg1"/>
                </a:solidFill>
                <a:latin typeface="Times New Roman" panose="02020603050405020304" pitchFamily="18" charset="0"/>
                <a:cs typeface="Times New Roman" panose="02020603050405020304" pitchFamily="18" charset="0"/>
              </a:rPr>
              <a:t>7.000.000 đồng </a:t>
            </a:r>
          </a:p>
          <a:p>
            <a:r>
              <a:rPr lang="vi-VN" sz="2000" dirty="0">
                <a:solidFill>
                  <a:schemeClr val="bg1"/>
                </a:solidFill>
                <a:latin typeface="Times New Roman" panose="02020603050405020304" pitchFamily="18" charset="0"/>
                <a:cs typeface="Times New Roman" panose="02020603050405020304" pitchFamily="18" charset="0"/>
              </a:rPr>
              <a:t>b)  Thu dịch vụ các khoản						=                          0 đồng </a:t>
            </a:r>
          </a:p>
          <a:p>
            <a:r>
              <a:rPr lang="vi-VN" sz="2000" b="1" dirty="0">
                <a:solidFill>
                  <a:schemeClr val="bg1"/>
                </a:solidFill>
                <a:latin typeface="Times New Roman" panose="02020603050405020304" pitchFamily="18" charset="0"/>
                <a:cs typeface="Times New Roman" panose="02020603050405020304" pitchFamily="18" charset="0"/>
              </a:rPr>
              <a:t>3. Tổng các khoản chi (theo dự toán)			=     2.608.000.000 đồng </a:t>
            </a:r>
          </a:p>
          <a:p>
            <a:r>
              <a:rPr lang="vi-VN" sz="2000" dirty="0">
                <a:solidFill>
                  <a:schemeClr val="bg1"/>
                </a:solidFill>
                <a:latin typeface="Times New Roman" panose="02020603050405020304" pitchFamily="18" charset="0"/>
                <a:cs typeface="Times New Roman" panose="02020603050405020304" pitchFamily="18" charset="0"/>
              </a:rPr>
              <a:t>+  Chi lương và các khoản phụ cấp cho con người (trong đó có lương theo mức 1.210.000đ, kinh phí hợp đồng định biên, phụ cấp hợp đồng cấp dưỡng, phụ cấp thâm niên, phụ cấp trách nhiệm bán trú)			</a:t>
            </a:r>
            <a:r>
              <a:rPr lang="vi-VN" sz="2000" dirty="0" smtClean="0">
                <a:solidFill>
                  <a:schemeClr val="bg1"/>
                </a:solidFill>
                <a:latin typeface="Times New Roman" panose="02020603050405020304" pitchFamily="18" charset="0"/>
                <a:cs typeface="Times New Roman" panose="02020603050405020304" pitchFamily="18" charset="0"/>
              </a:rPr>
              <a:t>=       </a:t>
            </a:r>
            <a:r>
              <a:rPr lang="en-GB" sz="2000" dirty="0" smtClean="0">
                <a:solidFill>
                  <a:schemeClr val="bg1"/>
                </a:solidFill>
                <a:latin typeface="Times New Roman" panose="02020603050405020304" pitchFamily="18" charset="0"/>
                <a:cs typeface="Times New Roman" panose="02020603050405020304" pitchFamily="18" charset="0"/>
              </a:rPr>
              <a:t> </a:t>
            </a:r>
            <a:r>
              <a:rPr lang="vi-VN" sz="2000" dirty="0" smtClean="0">
                <a:solidFill>
                  <a:schemeClr val="bg1"/>
                </a:solidFill>
                <a:latin typeface="Times New Roman" panose="02020603050405020304" pitchFamily="18" charset="0"/>
                <a:cs typeface="Times New Roman" panose="02020603050405020304" pitchFamily="18" charset="0"/>
              </a:rPr>
              <a:t> </a:t>
            </a:r>
            <a:r>
              <a:rPr lang="vi-VN" sz="2000" dirty="0">
                <a:solidFill>
                  <a:schemeClr val="bg1"/>
                </a:solidFill>
                <a:latin typeface="Times New Roman" panose="02020603050405020304" pitchFamily="18" charset="0"/>
                <a:cs typeface="Times New Roman" panose="02020603050405020304" pitchFamily="18" charset="0"/>
              </a:rPr>
              <a:t>2.320.000.000 đồng </a:t>
            </a:r>
          </a:p>
          <a:p>
            <a:r>
              <a:rPr lang="vi-VN" sz="2000" dirty="0">
                <a:solidFill>
                  <a:schemeClr val="bg1"/>
                </a:solidFill>
                <a:latin typeface="Times New Roman" panose="02020603050405020304" pitchFamily="18" charset="0"/>
                <a:cs typeface="Times New Roman" panose="02020603050405020304" pitchFamily="18" charset="0"/>
              </a:rPr>
              <a:t>+  Chi quản lý hành chính					</a:t>
            </a:r>
            <a:r>
              <a:rPr lang="en-GB" sz="2000" dirty="0" smtClean="0">
                <a:solidFill>
                  <a:schemeClr val="bg1"/>
                </a:solidFill>
                <a:latin typeface="Times New Roman" panose="02020603050405020304" pitchFamily="18" charset="0"/>
                <a:cs typeface="Times New Roman" panose="02020603050405020304" pitchFamily="18" charset="0"/>
              </a:rPr>
              <a:t>	</a:t>
            </a:r>
            <a:r>
              <a:rPr lang="vi-VN" sz="2000" dirty="0" smtClean="0">
                <a:solidFill>
                  <a:schemeClr val="bg1"/>
                </a:solidFill>
                <a:latin typeface="Times New Roman" panose="02020603050405020304" pitchFamily="18" charset="0"/>
                <a:cs typeface="Times New Roman" panose="02020603050405020304" pitchFamily="18" charset="0"/>
              </a:rPr>
              <a:t>=            </a:t>
            </a:r>
            <a:r>
              <a:rPr lang="vi-VN" sz="2000" dirty="0">
                <a:solidFill>
                  <a:schemeClr val="bg1"/>
                </a:solidFill>
                <a:latin typeface="Times New Roman" panose="02020603050405020304" pitchFamily="18" charset="0"/>
                <a:cs typeface="Times New Roman" panose="02020603050405020304" pitchFamily="18" charset="0"/>
              </a:rPr>
              <a:t>210.420.000  đồng </a:t>
            </a:r>
          </a:p>
          <a:p>
            <a:r>
              <a:rPr lang="vi-VN" sz="2000" dirty="0">
                <a:solidFill>
                  <a:schemeClr val="bg1"/>
                </a:solidFill>
                <a:latin typeface="Times New Roman" panose="02020603050405020304" pitchFamily="18" charset="0"/>
                <a:cs typeface="Times New Roman" panose="02020603050405020304" pitchFamily="18" charset="0"/>
              </a:rPr>
              <a:t>+  Chi hoạt động nghiệp vụ chuyên môn			=              20.000.000  đồng </a:t>
            </a:r>
          </a:p>
          <a:p>
            <a:r>
              <a:rPr lang="vi-VN" sz="2000" dirty="0">
                <a:solidFill>
                  <a:schemeClr val="bg1"/>
                </a:solidFill>
                <a:latin typeface="Times New Roman" panose="02020603050405020304" pitchFamily="18" charset="0"/>
                <a:cs typeface="Times New Roman" panose="02020603050405020304" pitchFamily="18" charset="0"/>
              </a:rPr>
              <a:t>+  Chi lương tăng thêm						=              25.000.000  đồng </a:t>
            </a:r>
          </a:p>
          <a:p>
            <a:r>
              <a:rPr lang="vi-VN" sz="2000" dirty="0">
                <a:solidFill>
                  <a:schemeClr val="bg1"/>
                </a:solidFill>
                <a:latin typeface="Times New Roman" panose="02020603050405020304" pitchFamily="18" charset="0"/>
                <a:cs typeface="Times New Roman" panose="02020603050405020304" pitchFamily="18" charset="0"/>
              </a:rPr>
              <a:t>+  Chi thường xuyên khác					</a:t>
            </a:r>
            <a:r>
              <a:rPr lang="en-GB" sz="2000" dirty="0" smtClean="0">
                <a:solidFill>
                  <a:schemeClr val="bg1"/>
                </a:solidFill>
                <a:latin typeface="Times New Roman" panose="02020603050405020304" pitchFamily="18" charset="0"/>
                <a:cs typeface="Times New Roman" panose="02020603050405020304" pitchFamily="18" charset="0"/>
              </a:rPr>
              <a:t>	</a:t>
            </a:r>
            <a:r>
              <a:rPr lang="vi-VN" sz="2000" dirty="0" smtClean="0">
                <a:solidFill>
                  <a:schemeClr val="bg1"/>
                </a:solidFill>
                <a:latin typeface="Times New Roman" panose="02020603050405020304" pitchFamily="18" charset="0"/>
                <a:cs typeface="Times New Roman" panose="02020603050405020304" pitchFamily="18" charset="0"/>
              </a:rPr>
              <a:t>=              </a:t>
            </a:r>
            <a:r>
              <a:rPr lang="vi-VN" sz="2000" dirty="0">
                <a:solidFill>
                  <a:schemeClr val="bg1"/>
                </a:solidFill>
                <a:latin typeface="Times New Roman" panose="02020603050405020304" pitchFamily="18" charset="0"/>
                <a:cs typeface="Times New Roman" panose="02020603050405020304" pitchFamily="18" charset="0"/>
              </a:rPr>
              <a:t>25.580.000  đồng </a:t>
            </a:r>
          </a:p>
          <a:p>
            <a:r>
              <a:rPr lang="vi-VN" sz="2000" dirty="0">
                <a:solidFill>
                  <a:schemeClr val="bg1"/>
                </a:solidFill>
                <a:latin typeface="Times New Roman" panose="02020603050405020304" pitchFamily="18" charset="0"/>
                <a:cs typeface="Times New Roman" panose="02020603050405020304" pitchFamily="18" charset="0"/>
              </a:rPr>
              <a:t>+  Chi từ nguồn học phí						=	          </a:t>
            </a:r>
            <a:r>
              <a:rPr lang="en-GB" sz="2000" dirty="0" smtClean="0">
                <a:solidFill>
                  <a:schemeClr val="bg1"/>
                </a:solidFill>
                <a:latin typeface="Times New Roman" panose="02020603050405020304" pitchFamily="18" charset="0"/>
                <a:cs typeface="Times New Roman" panose="02020603050405020304" pitchFamily="18" charset="0"/>
              </a:rPr>
              <a:t> </a:t>
            </a:r>
            <a:r>
              <a:rPr lang="vi-VN" sz="2000" dirty="0" smtClean="0">
                <a:solidFill>
                  <a:schemeClr val="bg1"/>
                </a:solidFill>
                <a:latin typeface="Times New Roman" panose="02020603050405020304" pitchFamily="18" charset="0"/>
                <a:cs typeface="Times New Roman" panose="02020603050405020304" pitchFamily="18" charset="0"/>
              </a:rPr>
              <a:t>7.000.000  </a:t>
            </a:r>
            <a:r>
              <a:rPr lang="vi-VN" sz="2000" dirty="0">
                <a:solidFill>
                  <a:schemeClr val="bg1"/>
                </a:solidFill>
                <a:latin typeface="Times New Roman" panose="02020603050405020304" pitchFamily="18" charset="0"/>
                <a:cs typeface="Times New Roman" panose="02020603050405020304" pitchFamily="18" charset="0"/>
              </a:rPr>
              <a:t>đồng</a:t>
            </a:r>
          </a:p>
        </p:txBody>
      </p:sp>
    </p:spTree>
    <p:extLst>
      <p:ext uri="{BB962C8B-B14F-4D97-AF65-F5344CB8AC3E}">
        <p14:creationId xmlns:p14="http://schemas.microsoft.com/office/powerpoint/2010/main" val="26370774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670868" cy="1104900"/>
          </a:xfrm>
          <a:solidFill>
            <a:srgbClr val="B01513"/>
          </a:solidFill>
          <a:effectLst>
            <a:outerShdw blurRad="50800" dist="38100" dir="2700000" algn="tl" rotWithShape="0">
              <a:prstClr val="black">
                <a:alpha val="40000"/>
              </a:prstClr>
            </a:outerShdw>
          </a:effectLst>
        </p:spPr>
        <p:txBody>
          <a:bodyPr anchor="ctr"/>
          <a:lstStyle/>
          <a:p>
            <a:r>
              <a:rPr lang="en-US" sz="2800" b="1" dirty="0" err="1">
                <a:effectLst>
                  <a:outerShdw blurRad="50800" dist="38100" dir="16200000" rotWithShape="0">
                    <a:prstClr val="black">
                      <a:alpha val="40000"/>
                    </a:prstClr>
                  </a:outerShdw>
                </a:effectLst>
              </a:rPr>
              <a:t>Phần</a:t>
            </a:r>
            <a:r>
              <a:rPr lang="en-US" sz="2800" b="1" dirty="0">
                <a:effectLst>
                  <a:outerShdw blurRad="50800" dist="38100" dir="16200000" rotWithShape="0">
                    <a:prstClr val="black">
                      <a:alpha val="40000"/>
                    </a:prstClr>
                  </a:outerShdw>
                </a:effectLst>
              </a:rPr>
              <a:t> </a:t>
            </a:r>
            <a:r>
              <a:rPr lang="en-US" sz="2800" b="1" dirty="0" err="1">
                <a:effectLst>
                  <a:outerShdw blurRad="50800" dist="38100" dir="16200000" rotWithShape="0">
                    <a:prstClr val="black">
                      <a:alpha val="40000"/>
                    </a:prstClr>
                  </a:outerShdw>
                </a:effectLst>
              </a:rPr>
              <a:t>thứ</a:t>
            </a:r>
            <a:r>
              <a:rPr lang="en-US" sz="2800" b="1" dirty="0">
                <a:effectLst>
                  <a:outerShdw blurRad="50800" dist="38100" dir="16200000" rotWithShape="0">
                    <a:prstClr val="black">
                      <a:alpha val="40000"/>
                    </a:prstClr>
                  </a:outerShdw>
                </a:effectLst>
              </a:rPr>
              <a:t> </a:t>
            </a:r>
            <a:r>
              <a:rPr lang="en-US" sz="2800" b="1" dirty="0" err="1">
                <a:effectLst>
                  <a:outerShdw blurRad="50800" dist="38100" dir="16200000" rotWithShape="0">
                    <a:prstClr val="black">
                      <a:alpha val="40000"/>
                    </a:prstClr>
                  </a:outerShdw>
                </a:effectLst>
              </a:rPr>
              <a:t>nhất</a:t>
            </a:r>
            <a:r>
              <a:rPr lang="en-US" sz="2800" b="1" dirty="0">
                <a:effectLst>
                  <a:outerShdw blurRad="50800" dist="38100" dir="16200000" rotWithShape="0">
                    <a:prstClr val="black">
                      <a:alpha val="40000"/>
                    </a:prstClr>
                  </a:outerShdw>
                </a:effectLst>
              </a:rPr>
              <a:t> QUY CHẾ CHI TIÊU NỘI BỘ</a:t>
            </a:r>
          </a:p>
        </p:txBody>
      </p:sp>
      <p:sp>
        <p:nvSpPr>
          <p:cNvPr id="15" name="Rectangle 14"/>
          <p:cNvSpPr/>
          <p:nvPr/>
        </p:nvSpPr>
        <p:spPr>
          <a:xfrm>
            <a:off x="228600" y="1261050"/>
            <a:ext cx="8648700" cy="3170099"/>
          </a:xfrm>
          <a:prstGeom prst="rect">
            <a:avLst/>
          </a:prstGeom>
          <a:solidFill>
            <a:schemeClr val="tx1"/>
          </a:solidFill>
        </p:spPr>
        <p:txBody>
          <a:bodyPr wrap="square">
            <a:spAutoFit/>
          </a:bodyPr>
          <a:lstStyle/>
          <a:p>
            <a:r>
              <a:rPr lang="vi-VN" sz="2000" b="1" dirty="0">
                <a:solidFill>
                  <a:schemeClr val="bg1"/>
                </a:solidFill>
                <a:latin typeface="Times New Roman" panose="02020603050405020304" pitchFamily="18" charset="0"/>
                <a:cs typeface="Times New Roman" panose="02020603050405020304" pitchFamily="18" charset="0"/>
              </a:rPr>
              <a:t>II- Chi cho con người (Điều 7 đến điều 9): Dự kiến chi 55.000.000 đồng.</a:t>
            </a:r>
          </a:p>
          <a:p>
            <a:r>
              <a:rPr lang="vi-VN" sz="2000" b="1" dirty="0">
                <a:solidFill>
                  <a:schemeClr val="bg1"/>
                </a:solidFill>
                <a:latin typeface="Times New Roman" panose="02020603050405020304" pitchFamily="18" charset="0"/>
                <a:cs typeface="Times New Roman" panose="02020603050405020304" pitchFamily="18" charset="0"/>
              </a:rPr>
              <a:t>Điều 9. Tiền thu nhập tăng thêm cho CB. VC của đơn vị được tính theo kết quả chênh lệch thu lớn hơn chi cuối năm. Dự kiến chi 25.000.000 đồng</a:t>
            </a:r>
          </a:p>
          <a:p>
            <a:r>
              <a:rPr lang="vi-VN" sz="2000" b="1" dirty="0" smtClean="0">
                <a:solidFill>
                  <a:schemeClr val="bg1"/>
                </a:solidFill>
                <a:latin typeface="Times New Roman" panose="02020603050405020304" pitchFamily="18" charset="0"/>
                <a:cs typeface="Times New Roman" panose="02020603050405020304" pitchFamily="18" charset="0"/>
              </a:rPr>
              <a:t>1</a:t>
            </a:r>
            <a:r>
              <a:rPr lang="vi-VN" sz="2000" b="1" dirty="0">
                <a:solidFill>
                  <a:schemeClr val="bg1"/>
                </a:solidFill>
                <a:latin typeface="Times New Roman" panose="02020603050405020304" pitchFamily="18" charset="0"/>
                <a:cs typeface="Times New Roman" panose="02020603050405020304" pitchFamily="18" charset="0"/>
              </a:rPr>
              <a:t>. Chi tiền thu nhập tăng thêm cho Cán bộ viện chức: </a:t>
            </a:r>
          </a:p>
          <a:p>
            <a:r>
              <a:rPr lang="vi-VN" sz="2000" dirty="0">
                <a:solidFill>
                  <a:schemeClr val="bg1"/>
                </a:solidFill>
                <a:latin typeface="Times New Roman" panose="02020603050405020304" pitchFamily="18" charset="0"/>
                <a:cs typeface="Times New Roman" panose="02020603050405020304" pitchFamily="18" charset="0"/>
              </a:rPr>
              <a:t>Sử dụng kết quả hoạt động tài chính trong năm theo Nghị định 43/CP Chính phủ, trong năm sau khi trang trãi các khoản chí phí, nộp thuế và các khoản nộp khác theo quy định phần chênh lệch thu lớn hơn chi (nếu có) thì sử dụng theo trình tự. Trích lập quỹ khen thưởng, quỹ phúc lợi, quỹ dự phòng ổn định thu nhập, quỹ phát triển hoạt động sự nghiệp,  chi thu nhập tăng thêm cho người lao động</a:t>
            </a:r>
            <a:r>
              <a:rPr lang="vi-VN" sz="2000" dirty="0" smtClean="0">
                <a:solidFill>
                  <a:schemeClr val="bg1"/>
                </a:solidFill>
                <a:latin typeface="Times New Roman" panose="02020603050405020304" pitchFamily="18" charset="0"/>
                <a:cs typeface="Times New Roman" panose="02020603050405020304" pitchFamily="18" charset="0"/>
              </a:rPr>
              <a:t>.</a:t>
            </a:r>
            <a:endParaRPr lang="en-GB" sz="2000" dirty="0" smtClean="0">
              <a:solidFill>
                <a:schemeClr val="bg1"/>
              </a:solidFill>
              <a:latin typeface="Times New Roman" panose="02020603050405020304" pitchFamily="18" charset="0"/>
              <a:cs typeface="Times New Roman" panose="02020603050405020304" pitchFamily="18" charset="0"/>
            </a:endParaRPr>
          </a:p>
          <a:p>
            <a:endParaRPr lang="vi-VN" sz="2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62357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670868" cy="1104900"/>
          </a:xfrm>
          <a:solidFill>
            <a:srgbClr val="B01513"/>
          </a:solidFill>
          <a:effectLst>
            <a:outerShdw blurRad="50800" dist="38100" dir="2700000" algn="tl" rotWithShape="0">
              <a:prstClr val="black">
                <a:alpha val="40000"/>
              </a:prstClr>
            </a:outerShdw>
          </a:effectLst>
        </p:spPr>
        <p:txBody>
          <a:bodyPr anchor="ctr"/>
          <a:lstStyle/>
          <a:p>
            <a:r>
              <a:rPr lang="en-US" sz="2800" b="1" dirty="0" err="1">
                <a:effectLst>
                  <a:outerShdw blurRad="50800" dist="38100" dir="16200000" rotWithShape="0">
                    <a:prstClr val="black">
                      <a:alpha val="40000"/>
                    </a:prstClr>
                  </a:outerShdw>
                </a:effectLst>
              </a:rPr>
              <a:t>Phần</a:t>
            </a:r>
            <a:r>
              <a:rPr lang="en-US" sz="2800" b="1" dirty="0">
                <a:effectLst>
                  <a:outerShdw blurRad="50800" dist="38100" dir="16200000" rotWithShape="0">
                    <a:prstClr val="black">
                      <a:alpha val="40000"/>
                    </a:prstClr>
                  </a:outerShdw>
                </a:effectLst>
              </a:rPr>
              <a:t> </a:t>
            </a:r>
            <a:r>
              <a:rPr lang="en-US" sz="2800" b="1" dirty="0" err="1">
                <a:effectLst>
                  <a:outerShdw blurRad="50800" dist="38100" dir="16200000" rotWithShape="0">
                    <a:prstClr val="black">
                      <a:alpha val="40000"/>
                    </a:prstClr>
                  </a:outerShdw>
                </a:effectLst>
              </a:rPr>
              <a:t>thứ</a:t>
            </a:r>
            <a:r>
              <a:rPr lang="en-US" sz="2800" b="1" dirty="0">
                <a:effectLst>
                  <a:outerShdw blurRad="50800" dist="38100" dir="16200000" rotWithShape="0">
                    <a:prstClr val="black">
                      <a:alpha val="40000"/>
                    </a:prstClr>
                  </a:outerShdw>
                </a:effectLst>
              </a:rPr>
              <a:t> </a:t>
            </a:r>
            <a:r>
              <a:rPr lang="en-US" sz="2800" b="1" dirty="0" err="1">
                <a:effectLst>
                  <a:outerShdw blurRad="50800" dist="38100" dir="16200000" rotWithShape="0">
                    <a:prstClr val="black">
                      <a:alpha val="40000"/>
                    </a:prstClr>
                  </a:outerShdw>
                </a:effectLst>
              </a:rPr>
              <a:t>nhất</a:t>
            </a:r>
            <a:r>
              <a:rPr lang="en-US" sz="2800" b="1" dirty="0">
                <a:effectLst>
                  <a:outerShdw blurRad="50800" dist="38100" dir="16200000" rotWithShape="0">
                    <a:prstClr val="black">
                      <a:alpha val="40000"/>
                    </a:prstClr>
                  </a:outerShdw>
                </a:effectLst>
              </a:rPr>
              <a:t> QUY CHẾ CHI TIÊU NỘI BỘ</a:t>
            </a:r>
          </a:p>
        </p:txBody>
      </p:sp>
      <p:sp>
        <p:nvSpPr>
          <p:cNvPr id="15" name="Rectangle 14"/>
          <p:cNvSpPr/>
          <p:nvPr/>
        </p:nvSpPr>
        <p:spPr>
          <a:xfrm>
            <a:off x="228600" y="1261050"/>
            <a:ext cx="8648700" cy="4401205"/>
          </a:xfrm>
          <a:prstGeom prst="rect">
            <a:avLst/>
          </a:prstGeom>
          <a:solidFill>
            <a:schemeClr val="tx1"/>
          </a:solidFill>
        </p:spPr>
        <p:txBody>
          <a:bodyPr wrap="square">
            <a:spAutoFit/>
          </a:bodyPr>
          <a:lstStyle/>
          <a:p>
            <a:r>
              <a:rPr lang="vi-VN" sz="2000" b="1" dirty="0">
                <a:solidFill>
                  <a:schemeClr val="bg1"/>
                </a:solidFill>
                <a:latin typeface="Times New Roman" panose="02020603050405020304" pitchFamily="18" charset="0"/>
                <a:cs typeface="Times New Roman" panose="02020603050405020304" pitchFamily="18" charset="0"/>
              </a:rPr>
              <a:t>II- Chi cho con người (Điều 7 đến điều 9): Dự kiến chi 55.000.000 đồng.</a:t>
            </a:r>
          </a:p>
          <a:p>
            <a:r>
              <a:rPr lang="vi-VN" sz="2000" b="1" dirty="0">
                <a:solidFill>
                  <a:schemeClr val="bg1"/>
                </a:solidFill>
                <a:latin typeface="Times New Roman" panose="02020603050405020304" pitchFamily="18" charset="0"/>
                <a:cs typeface="Times New Roman" panose="02020603050405020304" pitchFamily="18" charset="0"/>
              </a:rPr>
              <a:t>Điều 9. Tiền thu nhập tăng thêm cho CB. VC của đơn vị được tính theo kết quả chênh lệch thu lớn hơn chi cuối năm. Dự kiến chi 25.000.000 đồng</a:t>
            </a:r>
          </a:p>
          <a:p>
            <a:r>
              <a:rPr lang="vi-VN" sz="2000" b="1" dirty="0" smtClean="0">
                <a:solidFill>
                  <a:schemeClr val="bg1"/>
                </a:solidFill>
                <a:latin typeface="Times New Roman" panose="02020603050405020304" pitchFamily="18" charset="0"/>
                <a:cs typeface="Times New Roman" panose="02020603050405020304" pitchFamily="18" charset="0"/>
              </a:rPr>
              <a:t>1</a:t>
            </a:r>
            <a:r>
              <a:rPr lang="vi-VN" sz="2000" b="1" dirty="0">
                <a:solidFill>
                  <a:schemeClr val="bg1"/>
                </a:solidFill>
                <a:latin typeface="Times New Roman" panose="02020603050405020304" pitchFamily="18" charset="0"/>
                <a:cs typeface="Times New Roman" panose="02020603050405020304" pitchFamily="18" charset="0"/>
              </a:rPr>
              <a:t>. Chi tiền thu nhập tăng thêm cho Cán bộ viện chức: </a:t>
            </a:r>
          </a:p>
          <a:p>
            <a:r>
              <a:rPr lang="vi-VN" sz="2000" dirty="0">
                <a:solidFill>
                  <a:schemeClr val="bg1"/>
                </a:solidFill>
                <a:latin typeface="Times New Roman" panose="02020603050405020304" pitchFamily="18" charset="0"/>
                <a:cs typeface="Times New Roman" panose="02020603050405020304" pitchFamily="18" charset="0"/>
              </a:rPr>
              <a:t>* Cơ sở để tính tiền lương tăng thêm để thực hiện:  </a:t>
            </a:r>
          </a:p>
          <a:p>
            <a:r>
              <a:rPr lang="vi-VN" sz="2000" dirty="0">
                <a:solidFill>
                  <a:schemeClr val="bg1"/>
                </a:solidFill>
                <a:latin typeface="Times New Roman" panose="02020603050405020304" pitchFamily="18" charset="0"/>
                <a:cs typeface="Times New Roman" panose="02020603050405020304" pitchFamily="18" charset="0"/>
              </a:rPr>
              <a:t>- Đê đảm bảo công bằng, động viên những người tích cực trong công việc đem lại hiệu quả chất lượng công việc cao, nhằm đánh giá đúng trách nhiệm, nhiệm vụ, công việc được giao, việc phân phối thu nhập được xác định theo hệ số trách nhiệm như sau:</a:t>
            </a:r>
          </a:p>
          <a:p>
            <a:r>
              <a:rPr lang="vi-VN" sz="2000" dirty="0">
                <a:solidFill>
                  <a:schemeClr val="bg1"/>
                </a:solidFill>
                <a:latin typeface="Times New Roman" panose="02020603050405020304" pitchFamily="18" charset="0"/>
                <a:cs typeface="Times New Roman" panose="02020603050405020304" pitchFamily="18" charset="0"/>
              </a:rPr>
              <a:t>		Hiệu trưởng				: Tương ứng hệ số: 1.0</a:t>
            </a:r>
          </a:p>
          <a:p>
            <a:r>
              <a:rPr lang="vi-VN" sz="2000" dirty="0">
                <a:solidFill>
                  <a:schemeClr val="bg1"/>
                </a:solidFill>
                <a:latin typeface="Times New Roman" panose="02020603050405020304" pitchFamily="18" charset="0"/>
                <a:cs typeface="Times New Roman" panose="02020603050405020304" pitchFamily="18" charset="0"/>
              </a:rPr>
              <a:t>		Phó hiệu trưởng			: Tương ứng hệ số: 0.9</a:t>
            </a:r>
          </a:p>
          <a:p>
            <a:r>
              <a:rPr lang="vi-VN" sz="2000" dirty="0">
                <a:solidFill>
                  <a:schemeClr val="bg1"/>
                </a:solidFill>
                <a:latin typeface="Times New Roman" panose="02020603050405020304" pitchFamily="18" charset="0"/>
                <a:cs typeface="Times New Roman" panose="02020603050405020304" pitchFamily="18" charset="0"/>
              </a:rPr>
              <a:t>		Kế toán					: Tương ứng hệ số: 0.8</a:t>
            </a:r>
          </a:p>
          <a:p>
            <a:r>
              <a:rPr lang="vi-VN" sz="2000" dirty="0">
                <a:solidFill>
                  <a:schemeClr val="bg1"/>
                </a:solidFill>
                <a:latin typeface="Times New Roman" panose="02020603050405020304" pitchFamily="18" charset="0"/>
                <a:cs typeface="Times New Roman" panose="02020603050405020304" pitchFamily="18" charset="0"/>
              </a:rPr>
              <a:t>		TPT, giáo viên			</a:t>
            </a:r>
            <a:r>
              <a:rPr lang="vi-VN" sz="2000" dirty="0" smtClean="0">
                <a:solidFill>
                  <a:schemeClr val="bg1"/>
                </a:solidFill>
                <a:latin typeface="Times New Roman" panose="02020603050405020304" pitchFamily="18" charset="0"/>
                <a:cs typeface="Times New Roman" panose="02020603050405020304" pitchFamily="18" charset="0"/>
              </a:rPr>
              <a:t>: </a:t>
            </a:r>
            <a:r>
              <a:rPr lang="vi-VN" sz="2000" dirty="0">
                <a:solidFill>
                  <a:schemeClr val="bg1"/>
                </a:solidFill>
                <a:latin typeface="Times New Roman" panose="02020603050405020304" pitchFamily="18" charset="0"/>
                <a:cs typeface="Times New Roman" panose="02020603050405020304" pitchFamily="18" charset="0"/>
              </a:rPr>
              <a:t>Tương ứng hệ số: 0.7</a:t>
            </a:r>
          </a:p>
          <a:p>
            <a:r>
              <a:rPr lang="vi-VN" sz="2000" dirty="0">
                <a:solidFill>
                  <a:schemeClr val="bg1"/>
                </a:solidFill>
                <a:latin typeface="Times New Roman" panose="02020603050405020304" pitchFamily="18" charset="0"/>
                <a:cs typeface="Times New Roman" panose="02020603050405020304" pitchFamily="18" charset="0"/>
              </a:rPr>
              <a:t>          	Nhân viên khác                  </a:t>
            </a:r>
            <a:r>
              <a:rPr lang="vi-VN" sz="2000" dirty="0" smtClean="0">
                <a:solidFill>
                  <a:schemeClr val="bg1"/>
                </a:solidFill>
                <a:latin typeface="Times New Roman" panose="02020603050405020304" pitchFamily="18" charset="0"/>
                <a:cs typeface="Times New Roman" panose="02020603050405020304" pitchFamily="18" charset="0"/>
              </a:rPr>
              <a:t>: </a:t>
            </a:r>
            <a:r>
              <a:rPr lang="vi-VN" sz="2000" dirty="0">
                <a:solidFill>
                  <a:schemeClr val="bg1"/>
                </a:solidFill>
                <a:latin typeface="Times New Roman" panose="02020603050405020304" pitchFamily="18" charset="0"/>
                <a:cs typeface="Times New Roman" panose="02020603050405020304" pitchFamily="18" charset="0"/>
              </a:rPr>
              <a:t>Tương ứng hệ số: </a:t>
            </a:r>
            <a:r>
              <a:rPr lang="vi-VN" sz="2000" dirty="0" smtClean="0">
                <a:solidFill>
                  <a:schemeClr val="bg1"/>
                </a:solidFill>
                <a:latin typeface="Times New Roman" panose="02020603050405020304" pitchFamily="18" charset="0"/>
                <a:cs typeface="Times New Roman" panose="02020603050405020304" pitchFamily="18" charset="0"/>
              </a:rPr>
              <a:t>0.5</a:t>
            </a:r>
            <a:endParaRPr lang="vi-VN" sz="2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41233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670868" cy="1104900"/>
          </a:xfrm>
          <a:solidFill>
            <a:srgbClr val="B01513"/>
          </a:solidFill>
          <a:effectLst>
            <a:outerShdw blurRad="50800" dist="38100" dir="2700000" algn="tl" rotWithShape="0">
              <a:prstClr val="black">
                <a:alpha val="40000"/>
              </a:prstClr>
            </a:outerShdw>
          </a:effectLst>
        </p:spPr>
        <p:txBody>
          <a:bodyPr anchor="ctr"/>
          <a:lstStyle/>
          <a:p>
            <a:r>
              <a:rPr lang="en-US" sz="2800" b="1" dirty="0" err="1">
                <a:effectLst>
                  <a:outerShdw blurRad="50800" dist="38100" dir="16200000" rotWithShape="0">
                    <a:prstClr val="black">
                      <a:alpha val="40000"/>
                    </a:prstClr>
                  </a:outerShdw>
                </a:effectLst>
              </a:rPr>
              <a:t>Phần</a:t>
            </a:r>
            <a:r>
              <a:rPr lang="en-US" sz="2800" b="1" dirty="0">
                <a:effectLst>
                  <a:outerShdw blurRad="50800" dist="38100" dir="16200000" rotWithShape="0">
                    <a:prstClr val="black">
                      <a:alpha val="40000"/>
                    </a:prstClr>
                  </a:outerShdw>
                </a:effectLst>
              </a:rPr>
              <a:t> </a:t>
            </a:r>
            <a:r>
              <a:rPr lang="en-US" sz="2800" b="1" dirty="0" err="1">
                <a:effectLst>
                  <a:outerShdw blurRad="50800" dist="38100" dir="16200000" rotWithShape="0">
                    <a:prstClr val="black">
                      <a:alpha val="40000"/>
                    </a:prstClr>
                  </a:outerShdw>
                </a:effectLst>
              </a:rPr>
              <a:t>thứ</a:t>
            </a:r>
            <a:r>
              <a:rPr lang="en-US" sz="2800" b="1" dirty="0">
                <a:effectLst>
                  <a:outerShdw blurRad="50800" dist="38100" dir="16200000" rotWithShape="0">
                    <a:prstClr val="black">
                      <a:alpha val="40000"/>
                    </a:prstClr>
                  </a:outerShdw>
                </a:effectLst>
              </a:rPr>
              <a:t> </a:t>
            </a:r>
            <a:r>
              <a:rPr lang="en-US" sz="2800" b="1" dirty="0" err="1">
                <a:effectLst>
                  <a:outerShdw blurRad="50800" dist="38100" dir="16200000" rotWithShape="0">
                    <a:prstClr val="black">
                      <a:alpha val="40000"/>
                    </a:prstClr>
                  </a:outerShdw>
                </a:effectLst>
              </a:rPr>
              <a:t>nhất</a:t>
            </a:r>
            <a:r>
              <a:rPr lang="en-US" sz="2800" b="1" dirty="0">
                <a:effectLst>
                  <a:outerShdw blurRad="50800" dist="38100" dir="16200000" rotWithShape="0">
                    <a:prstClr val="black">
                      <a:alpha val="40000"/>
                    </a:prstClr>
                  </a:outerShdw>
                </a:effectLst>
              </a:rPr>
              <a:t> QUY CHẾ CHI TIÊU NỘI BỘ</a:t>
            </a:r>
          </a:p>
        </p:txBody>
      </p:sp>
      <p:sp>
        <p:nvSpPr>
          <p:cNvPr id="15" name="Rectangle 14"/>
          <p:cNvSpPr/>
          <p:nvPr/>
        </p:nvSpPr>
        <p:spPr>
          <a:xfrm>
            <a:off x="228600" y="1261050"/>
            <a:ext cx="8648700" cy="4093428"/>
          </a:xfrm>
          <a:prstGeom prst="rect">
            <a:avLst/>
          </a:prstGeom>
          <a:solidFill>
            <a:schemeClr val="tx1"/>
          </a:solidFill>
        </p:spPr>
        <p:txBody>
          <a:bodyPr wrap="square">
            <a:spAutoFit/>
          </a:bodyPr>
          <a:lstStyle/>
          <a:p>
            <a:r>
              <a:rPr lang="vi-VN" sz="2000" b="1" dirty="0">
                <a:solidFill>
                  <a:schemeClr val="bg1"/>
                </a:solidFill>
                <a:latin typeface="Times New Roman" panose="02020603050405020304" pitchFamily="18" charset="0"/>
                <a:cs typeface="Times New Roman" panose="02020603050405020304" pitchFamily="18" charset="0"/>
              </a:rPr>
              <a:t>II- Chi cho con người (Điều 7 đến điều 9): Dự kiến chi 55.000.000 đồng.</a:t>
            </a:r>
          </a:p>
          <a:p>
            <a:r>
              <a:rPr lang="vi-VN" sz="2000" b="1" dirty="0">
                <a:solidFill>
                  <a:schemeClr val="bg1"/>
                </a:solidFill>
                <a:latin typeface="Times New Roman" panose="02020603050405020304" pitchFamily="18" charset="0"/>
                <a:cs typeface="Times New Roman" panose="02020603050405020304" pitchFamily="18" charset="0"/>
              </a:rPr>
              <a:t>Điều 9. Tiền thu nhập tăng thêm cho CB. VC của đơn vị được tính theo kết quả chênh lệch thu lớn hơn chi cuối năm. Dự kiến chi 25.000.000 đồng</a:t>
            </a:r>
          </a:p>
          <a:p>
            <a:r>
              <a:rPr lang="vi-VN" sz="2000" b="1" dirty="0" smtClean="0">
                <a:solidFill>
                  <a:schemeClr val="bg1"/>
                </a:solidFill>
                <a:latin typeface="Times New Roman" panose="02020603050405020304" pitchFamily="18" charset="0"/>
                <a:cs typeface="Times New Roman" panose="02020603050405020304" pitchFamily="18" charset="0"/>
              </a:rPr>
              <a:t>1</a:t>
            </a:r>
            <a:r>
              <a:rPr lang="vi-VN" sz="2000" b="1" dirty="0">
                <a:solidFill>
                  <a:schemeClr val="bg1"/>
                </a:solidFill>
                <a:latin typeface="Times New Roman" panose="02020603050405020304" pitchFamily="18" charset="0"/>
                <a:cs typeface="Times New Roman" panose="02020603050405020304" pitchFamily="18" charset="0"/>
              </a:rPr>
              <a:t>. Chi tiền thu nhập tăng thêm cho Cán bộ viện chức: </a:t>
            </a:r>
          </a:p>
          <a:p>
            <a:r>
              <a:rPr lang="vi-VN" sz="2000" dirty="0">
                <a:solidFill>
                  <a:schemeClr val="bg1"/>
                </a:solidFill>
                <a:latin typeface="Times New Roman" panose="02020603050405020304" pitchFamily="18" charset="0"/>
                <a:cs typeface="Times New Roman" panose="02020603050405020304" pitchFamily="18" charset="0"/>
              </a:rPr>
              <a:t>* Cơ sở để tính tiền lương tăng thêm để thực hiện:  </a:t>
            </a:r>
          </a:p>
          <a:p>
            <a:r>
              <a:rPr lang="vi-VN" sz="2000" dirty="0">
                <a:solidFill>
                  <a:schemeClr val="bg1"/>
                </a:solidFill>
                <a:latin typeface="Times New Roman" panose="02020603050405020304" pitchFamily="18" charset="0"/>
                <a:cs typeface="Times New Roman" panose="02020603050405020304" pitchFamily="18" charset="0"/>
              </a:rPr>
              <a:t>Và đánh giá đúng mức độ đóng góp, việc phân phối thu nhập được xác định theo bảng xếp loại công chức, và được xác định theo hệ số bình bầu sau</a:t>
            </a:r>
          </a:p>
          <a:p>
            <a:r>
              <a:rPr lang="vi-VN" sz="2000" dirty="0">
                <a:solidFill>
                  <a:schemeClr val="bg1"/>
                </a:solidFill>
                <a:latin typeface="Times New Roman" panose="02020603050405020304" pitchFamily="18" charset="0"/>
                <a:cs typeface="Times New Roman" panose="02020603050405020304" pitchFamily="18" charset="0"/>
              </a:rPr>
              <a:t>	      Loại A: Tương ứng hệ số  : 1,0</a:t>
            </a:r>
          </a:p>
          <a:p>
            <a:r>
              <a:rPr lang="vi-VN" sz="2000" dirty="0">
                <a:solidFill>
                  <a:schemeClr val="bg1"/>
                </a:solidFill>
                <a:latin typeface="Times New Roman" panose="02020603050405020304" pitchFamily="18" charset="0"/>
                <a:cs typeface="Times New Roman" panose="02020603050405020304" pitchFamily="18" charset="0"/>
              </a:rPr>
              <a:t>	      Loại B: Tương ứng hệ số  : 0,8</a:t>
            </a:r>
          </a:p>
          <a:p>
            <a:r>
              <a:rPr lang="vi-VN" sz="2000" dirty="0">
                <a:solidFill>
                  <a:schemeClr val="bg1"/>
                </a:solidFill>
                <a:latin typeface="Times New Roman" panose="02020603050405020304" pitchFamily="18" charset="0"/>
                <a:cs typeface="Times New Roman" panose="02020603050405020304" pitchFamily="18" charset="0"/>
              </a:rPr>
              <a:t>	      Loại C: Tương ứng hệ số  : 0,6 </a:t>
            </a:r>
          </a:p>
          <a:p>
            <a:r>
              <a:rPr lang="vi-VN" sz="2000" dirty="0">
                <a:solidFill>
                  <a:schemeClr val="bg1"/>
                </a:solidFill>
                <a:latin typeface="Times New Roman" panose="02020603050405020304" pitchFamily="18" charset="0"/>
                <a:cs typeface="Times New Roman" panose="02020603050405020304" pitchFamily="18" charset="0"/>
              </a:rPr>
              <a:t>	   * Tiêu chuẩn bình xét: (theo đánh giá xếp loại của hội đồng thi đua)</a:t>
            </a:r>
          </a:p>
          <a:p>
            <a:r>
              <a:rPr lang="vi-VN" sz="2000" dirty="0">
                <a:solidFill>
                  <a:schemeClr val="bg1"/>
                </a:solidFill>
                <a:latin typeface="Times New Roman" panose="02020603050405020304" pitchFamily="18" charset="0"/>
                <a:cs typeface="Times New Roman" panose="02020603050405020304" pitchFamily="18" charset="0"/>
              </a:rPr>
              <a:t>- Kinh phí thu nhập tăng thêm chỉ áp dụng đối với CB-GV-CNV trong biên chế hiện đang công tác tại đơn vị.</a:t>
            </a:r>
            <a:endParaRPr lang="vi-VN" sz="2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49483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670868" cy="1104900"/>
          </a:xfrm>
          <a:solidFill>
            <a:srgbClr val="B01513"/>
          </a:solidFill>
          <a:effectLst>
            <a:outerShdw blurRad="50800" dist="38100" dir="2700000" algn="tl" rotWithShape="0">
              <a:prstClr val="black">
                <a:alpha val="40000"/>
              </a:prstClr>
            </a:outerShdw>
          </a:effectLst>
        </p:spPr>
        <p:txBody>
          <a:bodyPr anchor="ctr"/>
          <a:lstStyle/>
          <a:p>
            <a:r>
              <a:rPr lang="en-US" sz="2800" b="1" dirty="0" err="1">
                <a:effectLst>
                  <a:outerShdw blurRad="50800" dist="38100" dir="16200000" rotWithShape="0">
                    <a:prstClr val="black">
                      <a:alpha val="40000"/>
                    </a:prstClr>
                  </a:outerShdw>
                </a:effectLst>
              </a:rPr>
              <a:t>Phần</a:t>
            </a:r>
            <a:r>
              <a:rPr lang="en-US" sz="2800" b="1" dirty="0">
                <a:effectLst>
                  <a:outerShdw blurRad="50800" dist="38100" dir="16200000" rotWithShape="0">
                    <a:prstClr val="black">
                      <a:alpha val="40000"/>
                    </a:prstClr>
                  </a:outerShdw>
                </a:effectLst>
              </a:rPr>
              <a:t> </a:t>
            </a:r>
            <a:r>
              <a:rPr lang="en-US" sz="2800" b="1" dirty="0" err="1">
                <a:effectLst>
                  <a:outerShdw blurRad="50800" dist="38100" dir="16200000" rotWithShape="0">
                    <a:prstClr val="black">
                      <a:alpha val="40000"/>
                    </a:prstClr>
                  </a:outerShdw>
                </a:effectLst>
              </a:rPr>
              <a:t>thứ</a:t>
            </a:r>
            <a:r>
              <a:rPr lang="en-US" sz="2800" b="1" dirty="0">
                <a:effectLst>
                  <a:outerShdw blurRad="50800" dist="38100" dir="16200000" rotWithShape="0">
                    <a:prstClr val="black">
                      <a:alpha val="40000"/>
                    </a:prstClr>
                  </a:outerShdw>
                </a:effectLst>
              </a:rPr>
              <a:t> </a:t>
            </a:r>
            <a:r>
              <a:rPr lang="en-US" sz="2800" b="1" dirty="0" err="1">
                <a:effectLst>
                  <a:outerShdw blurRad="50800" dist="38100" dir="16200000" rotWithShape="0">
                    <a:prstClr val="black">
                      <a:alpha val="40000"/>
                    </a:prstClr>
                  </a:outerShdw>
                </a:effectLst>
              </a:rPr>
              <a:t>nhất</a:t>
            </a:r>
            <a:r>
              <a:rPr lang="en-US" sz="2800" b="1" dirty="0">
                <a:effectLst>
                  <a:outerShdw blurRad="50800" dist="38100" dir="16200000" rotWithShape="0">
                    <a:prstClr val="black">
                      <a:alpha val="40000"/>
                    </a:prstClr>
                  </a:outerShdw>
                </a:effectLst>
              </a:rPr>
              <a:t> QUY CHẾ CHI TIÊU NỘI BỘ</a:t>
            </a:r>
          </a:p>
        </p:txBody>
      </p:sp>
      <p:sp>
        <p:nvSpPr>
          <p:cNvPr id="15" name="Rectangle 14"/>
          <p:cNvSpPr/>
          <p:nvPr/>
        </p:nvSpPr>
        <p:spPr>
          <a:xfrm>
            <a:off x="228600" y="1261050"/>
            <a:ext cx="8648700" cy="2554545"/>
          </a:xfrm>
          <a:prstGeom prst="rect">
            <a:avLst/>
          </a:prstGeom>
          <a:solidFill>
            <a:schemeClr val="tx1"/>
          </a:solidFill>
        </p:spPr>
        <p:txBody>
          <a:bodyPr wrap="square">
            <a:spAutoFit/>
          </a:bodyPr>
          <a:lstStyle/>
          <a:p>
            <a:r>
              <a:rPr lang="vi-VN" sz="2000" b="1" dirty="0">
                <a:solidFill>
                  <a:schemeClr val="bg1"/>
                </a:solidFill>
                <a:latin typeface="Times New Roman" panose="02020603050405020304" pitchFamily="18" charset="0"/>
                <a:cs typeface="Times New Roman" panose="02020603050405020304" pitchFamily="18" charset="0"/>
              </a:rPr>
              <a:t>II- Chi cho con người (Điều 7 đến điều 9): Dự kiến chi 55.000.000 đồng.</a:t>
            </a:r>
          </a:p>
          <a:p>
            <a:r>
              <a:rPr lang="vi-VN" sz="2000" b="1" dirty="0">
                <a:solidFill>
                  <a:schemeClr val="bg1"/>
                </a:solidFill>
                <a:latin typeface="Times New Roman" panose="02020603050405020304" pitchFamily="18" charset="0"/>
                <a:cs typeface="Times New Roman" panose="02020603050405020304" pitchFamily="18" charset="0"/>
              </a:rPr>
              <a:t>Điều 9. Tiền thu nhập tăng thêm cho CB. VC của đơn vị được tính theo kết quả chênh lệch thu lớn hơn chi cuối năm. Dự kiến chi 25.000.000 đồng</a:t>
            </a:r>
          </a:p>
          <a:p>
            <a:r>
              <a:rPr lang="vi-VN" sz="2000" b="1" dirty="0" smtClean="0">
                <a:solidFill>
                  <a:schemeClr val="bg1"/>
                </a:solidFill>
                <a:latin typeface="Times New Roman" panose="02020603050405020304" pitchFamily="18" charset="0"/>
                <a:cs typeface="Times New Roman" panose="02020603050405020304" pitchFamily="18" charset="0"/>
              </a:rPr>
              <a:t>2</a:t>
            </a:r>
            <a:r>
              <a:rPr lang="vi-VN" sz="2000" b="1" dirty="0">
                <a:solidFill>
                  <a:schemeClr val="bg1"/>
                </a:solidFill>
                <a:latin typeface="Times New Roman" panose="02020603050405020304" pitchFamily="18" charset="0"/>
                <a:cs typeface="Times New Roman" panose="02020603050405020304" pitchFamily="18" charset="0"/>
              </a:rPr>
              <a:t>. Phương pháp:</a:t>
            </a:r>
          </a:p>
          <a:p>
            <a:r>
              <a:rPr lang="vi-VN" sz="2000" dirty="0">
                <a:solidFill>
                  <a:schemeClr val="bg1"/>
                </a:solidFill>
                <a:latin typeface="Times New Roman" panose="02020603050405020304" pitchFamily="18" charset="0"/>
                <a:cs typeface="Times New Roman" panose="02020603050405020304" pitchFamily="18" charset="0"/>
              </a:rPr>
              <a:t>Căn cứ để phân phối thu nhập là: Hệ số trách nhiệm được bình xét theo quy định tại quy chế này.</a:t>
            </a:r>
          </a:p>
          <a:p>
            <a:r>
              <a:rPr lang="vi-VN" sz="2000" dirty="0">
                <a:solidFill>
                  <a:schemeClr val="bg1"/>
                </a:solidFill>
                <a:latin typeface="Times New Roman" panose="02020603050405020304" pitchFamily="18" charset="0"/>
                <a:cs typeface="Times New Roman" panose="02020603050405020304" pitchFamily="18" charset="0"/>
              </a:rPr>
              <a:t>Hằng năm đến cuối học kỳ hoặc cuối năm học, nhà trường sẽ tiến hành họp CB-GV-CNV để bình xét, phân loại CBVC và được công bố kết quả trước HĐSP.</a:t>
            </a:r>
          </a:p>
        </p:txBody>
      </p:sp>
    </p:spTree>
    <p:extLst>
      <p:ext uri="{BB962C8B-B14F-4D97-AF65-F5344CB8AC3E}">
        <p14:creationId xmlns:p14="http://schemas.microsoft.com/office/powerpoint/2010/main" val="902483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670868" cy="1104900"/>
          </a:xfrm>
          <a:solidFill>
            <a:srgbClr val="B01513"/>
          </a:solidFill>
          <a:effectLst>
            <a:outerShdw blurRad="50800" dist="38100" dir="2700000" algn="tl" rotWithShape="0">
              <a:prstClr val="black">
                <a:alpha val="40000"/>
              </a:prstClr>
            </a:outerShdw>
          </a:effectLst>
        </p:spPr>
        <p:txBody>
          <a:bodyPr anchor="ctr"/>
          <a:lstStyle/>
          <a:p>
            <a:r>
              <a:rPr lang="en-US" sz="2800" b="1" dirty="0" err="1">
                <a:effectLst>
                  <a:outerShdw blurRad="50800" dist="38100" dir="16200000" rotWithShape="0">
                    <a:prstClr val="black">
                      <a:alpha val="40000"/>
                    </a:prstClr>
                  </a:outerShdw>
                </a:effectLst>
              </a:rPr>
              <a:t>Phần</a:t>
            </a:r>
            <a:r>
              <a:rPr lang="en-US" sz="2800" b="1" dirty="0">
                <a:effectLst>
                  <a:outerShdw blurRad="50800" dist="38100" dir="16200000" rotWithShape="0">
                    <a:prstClr val="black">
                      <a:alpha val="40000"/>
                    </a:prstClr>
                  </a:outerShdw>
                </a:effectLst>
              </a:rPr>
              <a:t> </a:t>
            </a:r>
            <a:r>
              <a:rPr lang="en-US" sz="2800" b="1" dirty="0" err="1">
                <a:effectLst>
                  <a:outerShdw blurRad="50800" dist="38100" dir="16200000" rotWithShape="0">
                    <a:prstClr val="black">
                      <a:alpha val="40000"/>
                    </a:prstClr>
                  </a:outerShdw>
                </a:effectLst>
              </a:rPr>
              <a:t>thứ</a:t>
            </a:r>
            <a:r>
              <a:rPr lang="en-US" sz="2800" b="1" dirty="0">
                <a:effectLst>
                  <a:outerShdw blurRad="50800" dist="38100" dir="16200000" rotWithShape="0">
                    <a:prstClr val="black">
                      <a:alpha val="40000"/>
                    </a:prstClr>
                  </a:outerShdw>
                </a:effectLst>
              </a:rPr>
              <a:t> </a:t>
            </a:r>
            <a:r>
              <a:rPr lang="en-US" sz="2800" b="1" dirty="0" err="1">
                <a:effectLst>
                  <a:outerShdw blurRad="50800" dist="38100" dir="16200000" rotWithShape="0">
                    <a:prstClr val="black">
                      <a:alpha val="40000"/>
                    </a:prstClr>
                  </a:outerShdw>
                </a:effectLst>
              </a:rPr>
              <a:t>nhất</a:t>
            </a:r>
            <a:r>
              <a:rPr lang="en-US" sz="2800" b="1" dirty="0">
                <a:effectLst>
                  <a:outerShdw blurRad="50800" dist="38100" dir="16200000" rotWithShape="0">
                    <a:prstClr val="black">
                      <a:alpha val="40000"/>
                    </a:prstClr>
                  </a:outerShdw>
                </a:effectLst>
              </a:rPr>
              <a:t> QUY CHẾ CHI TIÊU NỘI BỘ</a:t>
            </a:r>
          </a:p>
        </p:txBody>
      </p:sp>
      <p:sp>
        <p:nvSpPr>
          <p:cNvPr id="15" name="Rectangle 14"/>
          <p:cNvSpPr/>
          <p:nvPr/>
        </p:nvSpPr>
        <p:spPr>
          <a:xfrm>
            <a:off x="228600" y="1261050"/>
            <a:ext cx="8648700" cy="5016758"/>
          </a:xfrm>
          <a:prstGeom prst="rect">
            <a:avLst/>
          </a:prstGeom>
          <a:solidFill>
            <a:schemeClr val="tx1"/>
          </a:solidFill>
        </p:spPr>
        <p:txBody>
          <a:bodyPr wrap="square">
            <a:spAutoFit/>
          </a:bodyPr>
          <a:lstStyle/>
          <a:p>
            <a:r>
              <a:rPr lang="vi-VN" sz="2000" b="1" dirty="0">
                <a:solidFill>
                  <a:schemeClr val="bg1"/>
                </a:solidFill>
                <a:latin typeface="Times New Roman" panose="02020603050405020304" pitchFamily="18" charset="0"/>
                <a:cs typeface="Times New Roman" panose="02020603050405020304" pitchFamily="18" charset="0"/>
              </a:rPr>
              <a:t>II- Chi cho con người (Điều 7 đến điều 9): Dự kiến chi 55.000.000 đồng.</a:t>
            </a:r>
          </a:p>
          <a:p>
            <a:r>
              <a:rPr lang="vi-VN" sz="2000" b="1" dirty="0">
                <a:solidFill>
                  <a:schemeClr val="bg1"/>
                </a:solidFill>
                <a:latin typeface="Times New Roman" panose="02020603050405020304" pitchFamily="18" charset="0"/>
                <a:cs typeface="Times New Roman" panose="02020603050405020304" pitchFamily="18" charset="0"/>
              </a:rPr>
              <a:t>Điều 9. Tiền thu nhập tăng thêm cho CB. VC của đơn vị được tính theo kết quả chênh lệch thu lớn hơn chi cuối năm. Dự kiến chi 25.000.000 đồng</a:t>
            </a:r>
          </a:p>
          <a:p>
            <a:r>
              <a:rPr lang="vi-VN" sz="2000" b="1" dirty="0">
                <a:solidFill>
                  <a:schemeClr val="bg1"/>
                </a:solidFill>
                <a:latin typeface="Times New Roman" panose="02020603050405020304" pitchFamily="18" charset="0"/>
                <a:cs typeface="Times New Roman" panose="02020603050405020304" pitchFamily="18" charset="0"/>
              </a:rPr>
              <a:t>3. Tiền lương tăng thêm tiết kiệm được xác định theo công thức sau:</a:t>
            </a:r>
          </a:p>
          <a:p>
            <a:endParaRPr lang="vi-VN" sz="2000" b="1" dirty="0">
              <a:solidFill>
                <a:schemeClr val="bg1"/>
              </a:solidFill>
              <a:latin typeface="Times New Roman" panose="02020603050405020304" pitchFamily="18" charset="0"/>
              <a:cs typeface="Times New Roman" panose="02020603050405020304" pitchFamily="18" charset="0"/>
            </a:endParaRPr>
          </a:p>
          <a:p>
            <a:r>
              <a:rPr lang="vi-VN" sz="2000" b="1" dirty="0">
                <a:solidFill>
                  <a:schemeClr val="bg1"/>
                </a:solidFill>
                <a:latin typeface="Times New Roman" panose="02020603050405020304" pitchFamily="18" charset="0"/>
                <a:cs typeface="Times New Roman" panose="02020603050405020304" pitchFamily="18" charset="0"/>
              </a:rPr>
              <a:t>                          Q(TT)</a:t>
            </a:r>
          </a:p>
          <a:p>
            <a:r>
              <a:rPr lang="vi-VN" sz="2000" b="1" dirty="0">
                <a:solidFill>
                  <a:schemeClr val="bg1"/>
                </a:solidFill>
                <a:latin typeface="Times New Roman" panose="02020603050405020304" pitchFamily="18" charset="0"/>
                <a:cs typeface="Times New Roman" panose="02020603050405020304" pitchFamily="18" charset="0"/>
              </a:rPr>
              <a:t>            H(1)=</a:t>
            </a:r>
          </a:p>
          <a:p>
            <a:r>
              <a:rPr lang="vi-VN" sz="2000" b="1" dirty="0">
                <a:solidFill>
                  <a:schemeClr val="bg1"/>
                </a:solidFill>
                <a:latin typeface="Times New Roman" panose="02020603050405020304" pitchFamily="18" charset="0"/>
                <a:cs typeface="Times New Roman" panose="02020603050405020304" pitchFamily="18" charset="0"/>
              </a:rPr>
              <a:t>                         H(THS)</a:t>
            </a:r>
          </a:p>
          <a:p>
            <a:r>
              <a:rPr lang="vi-VN" sz="2000" dirty="0">
                <a:solidFill>
                  <a:schemeClr val="bg1"/>
                </a:solidFill>
                <a:latin typeface="Times New Roman" panose="02020603050405020304" pitchFamily="18" charset="0"/>
                <a:cs typeface="Times New Roman" panose="02020603050405020304" pitchFamily="18" charset="0"/>
              </a:rPr>
              <a:t>Trong đó: </a:t>
            </a:r>
          </a:p>
          <a:p>
            <a:r>
              <a:rPr lang="vi-VN" sz="2000" dirty="0">
                <a:solidFill>
                  <a:schemeClr val="bg1"/>
                </a:solidFill>
                <a:latin typeface="Times New Roman" panose="02020603050405020304" pitchFamily="18" charset="0"/>
                <a:cs typeface="Times New Roman" panose="02020603050405020304" pitchFamily="18" charset="0"/>
              </a:rPr>
              <a:t>Q(TT): Tổng quỹ tiền lương tiết kiệm đê tăng thêm thu nhập.</a:t>
            </a:r>
          </a:p>
          <a:p>
            <a:r>
              <a:rPr lang="vi-VN" sz="2000" dirty="0">
                <a:solidFill>
                  <a:schemeClr val="bg1"/>
                </a:solidFill>
                <a:latin typeface="Times New Roman" panose="02020603050405020304" pitchFamily="18" charset="0"/>
                <a:cs typeface="Times New Roman" panose="02020603050405020304" pitchFamily="18" charset="0"/>
              </a:rPr>
              <a:t>		H(THS): Tổng hệ số (Hệ số bình bầu + hệ số trách nhiệm) của số lượng biên chế có tại nhà trường của từng cá nhân.</a:t>
            </a:r>
          </a:p>
          <a:p>
            <a:r>
              <a:rPr lang="vi-VN" sz="2000" dirty="0">
                <a:solidFill>
                  <a:schemeClr val="bg1"/>
                </a:solidFill>
                <a:latin typeface="Times New Roman" panose="02020603050405020304" pitchFamily="18" charset="0"/>
                <a:cs typeface="Times New Roman" panose="02020603050405020304" pitchFamily="18" charset="0"/>
              </a:rPr>
              <a:t>		H(1): Hệ số bình quân.</a:t>
            </a:r>
          </a:p>
          <a:p>
            <a:r>
              <a:rPr lang="vi-VN" sz="2000" dirty="0">
                <a:solidFill>
                  <a:schemeClr val="bg1"/>
                </a:solidFill>
                <a:latin typeface="Times New Roman" panose="02020603050405020304" pitchFamily="18" charset="0"/>
                <a:cs typeface="Times New Roman" panose="02020603050405020304" pitchFamily="18" charset="0"/>
              </a:rPr>
              <a:t>Tiền lương tăng thêm = H(1) x Hệ số của từng cán bộ giáo viên, công nhân viên.</a:t>
            </a:r>
          </a:p>
          <a:p>
            <a:r>
              <a:rPr lang="vi-VN" sz="2000" dirty="0">
                <a:solidFill>
                  <a:schemeClr val="bg1"/>
                </a:solidFill>
                <a:latin typeface="Times New Roman" panose="02020603050405020304" pitchFamily="18" charset="0"/>
                <a:cs typeface="Times New Roman" panose="02020603050405020304" pitchFamily="18" charset="0"/>
              </a:rPr>
              <a:t>* Cách tính phân phối thu nhập bổ sung được tính tùy theo đơn vị về nguồn kinh phí tiết kiệm được hằng năm của đơn vị đã tiết kiệm.</a:t>
            </a:r>
          </a:p>
        </p:txBody>
      </p:sp>
      <p:cxnSp>
        <p:nvCxnSpPr>
          <p:cNvPr id="7" name="Straight Connector 6"/>
          <p:cNvCxnSpPr/>
          <p:nvPr/>
        </p:nvCxnSpPr>
        <p:spPr>
          <a:xfrm>
            <a:off x="1943100" y="3238500"/>
            <a:ext cx="787400" cy="127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18256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670868" cy="1104900"/>
          </a:xfrm>
          <a:solidFill>
            <a:srgbClr val="B01513"/>
          </a:solidFill>
          <a:effectLst>
            <a:outerShdw blurRad="50800" dist="38100" dir="2700000" algn="tl" rotWithShape="0">
              <a:prstClr val="black">
                <a:alpha val="40000"/>
              </a:prstClr>
            </a:outerShdw>
          </a:effectLst>
        </p:spPr>
        <p:txBody>
          <a:bodyPr anchor="ctr"/>
          <a:lstStyle/>
          <a:p>
            <a:r>
              <a:rPr lang="en-US" sz="2800" b="1" dirty="0" err="1">
                <a:effectLst>
                  <a:outerShdw blurRad="50800" dist="38100" dir="16200000" rotWithShape="0">
                    <a:prstClr val="black">
                      <a:alpha val="40000"/>
                    </a:prstClr>
                  </a:outerShdw>
                </a:effectLst>
              </a:rPr>
              <a:t>Phần</a:t>
            </a:r>
            <a:r>
              <a:rPr lang="en-US" sz="2800" b="1" dirty="0">
                <a:effectLst>
                  <a:outerShdw blurRad="50800" dist="38100" dir="16200000" rotWithShape="0">
                    <a:prstClr val="black">
                      <a:alpha val="40000"/>
                    </a:prstClr>
                  </a:outerShdw>
                </a:effectLst>
              </a:rPr>
              <a:t> </a:t>
            </a:r>
            <a:r>
              <a:rPr lang="en-US" sz="2800" b="1" dirty="0" err="1">
                <a:effectLst>
                  <a:outerShdw blurRad="50800" dist="38100" dir="16200000" rotWithShape="0">
                    <a:prstClr val="black">
                      <a:alpha val="40000"/>
                    </a:prstClr>
                  </a:outerShdw>
                </a:effectLst>
              </a:rPr>
              <a:t>thứ</a:t>
            </a:r>
            <a:r>
              <a:rPr lang="en-US" sz="2800" b="1" dirty="0">
                <a:effectLst>
                  <a:outerShdw blurRad="50800" dist="38100" dir="16200000" rotWithShape="0">
                    <a:prstClr val="black">
                      <a:alpha val="40000"/>
                    </a:prstClr>
                  </a:outerShdw>
                </a:effectLst>
              </a:rPr>
              <a:t> </a:t>
            </a:r>
            <a:r>
              <a:rPr lang="en-US" sz="2800" b="1" dirty="0" err="1">
                <a:effectLst>
                  <a:outerShdw blurRad="50800" dist="38100" dir="16200000" rotWithShape="0">
                    <a:prstClr val="black">
                      <a:alpha val="40000"/>
                    </a:prstClr>
                  </a:outerShdw>
                </a:effectLst>
              </a:rPr>
              <a:t>nhất</a:t>
            </a:r>
            <a:r>
              <a:rPr lang="en-US" sz="2800" b="1" dirty="0">
                <a:effectLst>
                  <a:outerShdw blurRad="50800" dist="38100" dir="16200000" rotWithShape="0">
                    <a:prstClr val="black">
                      <a:alpha val="40000"/>
                    </a:prstClr>
                  </a:outerShdw>
                </a:effectLst>
              </a:rPr>
              <a:t> QUY CHẾ CHI TIÊU NỘI BỘ</a:t>
            </a:r>
          </a:p>
        </p:txBody>
      </p:sp>
      <p:sp>
        <p:nvSpPr>
          <p:cNvPr id="15" name="Rectangle 14"/>
          <p:cNvSpPr/>
          <p:nvPr/>
        </p:nvSpPr>
        <p:spPr>
          <a:xfrm>
            <a:off x="228600" y="1261050"/>
            <a:ext cx="8648700" cy="4401205"/>
          </a:xfrm>
          <a:prstGeom prst="rect">
            <a:avLst/>
          </a:prstGeom>
          <a:solidFill>
            <a:schemeClr val="tx1"/>
          </a:solidFill>
        </p:spPr>
        <p:txBody>
          <a:bodyPr wrap="square">
            <a:spAutoFit/>
          </a:bodyPr>
          <a:lstStyle/>
          <a:p>
            <a:r>
              <a:rPr lang="vi-VN" sz="2000" b="1" dirty="0">
                <a:solidFill>
                  <a:schemeClr val="bg1"/>
                </a:solidFill>
                <a:latin typeface="Times New Roman" panose="02020603050405020304" pitchFamily="18" charset="0"/>
                <a:cs typeface="Times New Roman" panose="02020603050405020304" pitchFamily="18" charset="0"/>
              </a:rPr>
              <a:t>III-  Chi quản lý hành chính (Điều 10 đến điều 16): Dự kiến chi  210.420.000 đồng </a:t>
            </a:r>
          </a:p>
          <a:p>
            <a:r>
              <a:rPr lang="vi-VN" sz="2000" b="1" dirty="0">
                <a:solidFill>
                  <a:schemeClr val="bg1"/>
                </a:solidFill>
                <a:latin typeface="Times New Roman" panose="02020603050405020304" pitchFamily="18" charset="0"/>
                <a:cs typeface="Times New Roman" panose="02020603050405020304" pitchFamily="18" charset="0"/>
              </a:rPr>
              <a:t>Điều 10. Thanh toán dịch vụ công cộng. Dự kiến chi 21.600.000 đồng</a:t>
            </a:r>
          </a:p>
          <a:p>
            <a:r>
              <a:rPr lang="vi-VN" sz="2000" dirty="0">
                <a:solidFill>
                  <a:schemeClr val="bg1"/>
                </a:solidFill>
                <a:latin typeface="Times New Roman" panose="02020603050405020304" pitchFamily="18" charset="0"/>
                <a:cs typeface="Times New Roman" panose="02020603050405020304" pitchFamily="18" charset="0"/>
              </a:rPr>
              <a:t>1. Tiền điện: bình quân  1.800.000 đồng /tháng x 12 tháng = 21.600.000đồng /1năm. </a:t>
            </a:r>
          </a:p>
          <a:p>
            <a:pPr marL="457200" indent="-457200">
              <a:buAutoNum type="arabicPeriod" startAt="2"/>
            </a:pPr>
            <a:r>
              <a:rPr lang="vi-VN" sz="2000" dirty="0" smtClean="0">
                <a:solidFill>
                  <a:schemeClr val="bg1"/>
                </a:solidFill>
                <a:latin typeface="Times New Roman" panose="02020603050405020304" pitchFamily="18" charset="0"/>
                <a:cs typeface="Times New Roman" panose="02020603050405020304" pitchFamily="18" charset="0"/>
              </a:rPr>
              <a:t>Nhiên </a:t>
            </a:r>
            <a:r>
              <a:rPr lang="vi-VN" sz="2000" dirty="0">
                <a:solidFill>
                  <a:schemeClr val="bg1"/>
                </a:solidFill>
                <a:latin typeface="Times New Roman" panose="02020603050405020304" pitchFamily="18" charset="0"/>
                <a:cs typeface="Times New Roman" panose="02020603050405020304" pitchFamily="18" charset="0"/>
              </a:rPr>
              <a:t>liệu (xăng, dầu): chạy máy phát điện (nếu có) thanh toán theo thực tế</a:t>
            </a:r>
            <a:r>
              <a:rPr lang="vi-VN" sz="2000" dirty="0" smtClean="0">
                <a:solidFill>
                  <a:schemeClr val="bg1"/>
                </a:solidFill>
                <a:latin typeface="Times New Roman" panose="02020603050405020304" pitchFamily="18" charset="0"/>
                <a:cs typeface="Times New Roman" panose="02020603050405020304" pitchFamily="18" charset="0"/>
              </a:rPr>
              <a:t>.</a:t>
            </a:r>
            <a:endParaRPr lang="en-GB" sz="2000" dirty="0" smtClean="0">
              <a:solidFill>
                <a:schemeClr val="bg1"/>
              </a:solidFill>
              <a:latin typeface="Times New Roman" panose="02020603050405020304" pitchFamily="18" charset="0"/>
              <a:cs typeface="Times New Roman" panose="02020603050405020304" pitchFamily="18" charset="0"/>
            </a:endParaRPr>
          </a:p>
          <a:p>
            <a:r>
              <a:rPr lang="vi-VN" sz="2000" b="1" dirty="0">
                <a:solidFill>
                  <a:schemeClr val="bg1"/>
                </a:solidFill>
                <a:latin typeface="Times New Roman" panose="02020603050405020304" pitchFamily="18" charset="0"/>
                <a:cs typeface="Times New Roman" panose="02020603050405020304" pitchFamily="18" charset="0"/>
              </a:rPr>
              <a:t>Điều 11. Vật tư văn phòng. Dự kiến chi 60.000.000 đồng</a:t>
            </a:r>
          </a:p>
          <a:p>
            <a:r>
              <a:rPr lang="vi-VN" sz="2000" dirty="0">
                <a:solidFill>
                  <a:schemeClr val="bg1"/>
                </a:solidFill>
                <a:latin typeface="Times New Roman" panose="02020603050405020304" pitchFamily="18" charset="0"/>
                <a:cs typeface="Times New Roman" panose="02020603050405020304" pitchFamily="18" charset="0"/>
              </a:rPr>
              <a:t>1. Văn phòng phẩm: định mức : 1.500.000 đồng /tháng x 12 tháng = 18.000.000 đồng /năm </a:t>
            </a:r>
          </a:p>
          <a:p>
            <a:r>
              <a:rPr lang="vi-VN" sz="2000" dirty="0">
                <a:solidFill>
                  <a:schemeClr val="bg1"/>
                </a:solidFill>
                <a:latin typeface="Times New Roman" panose="02020603050405020304" pitchFamily="18" charset="0"/>
                <a:cs typeface="Times New Roman" panose="02020603050405020304" pitchFamily="18" charset="0"/>
              </a:rPr>
              <a:t>2. Mua sắm công cụ, dụng cụ văn phòng định mức : 2.000.000 đồng /tháng x 12 tháng = 24.000.000 đồng /năm. </a:t>
            </a:r>
          </a:p>
          <a:p>
            <a:r>
              <a:rPr lang="vi-VN" sz="2000" dirty="0">
                <a:solidFill>
                  <a:schemeClr val="bg1"/>
                </a:solidFill>
                <a:latin typeface="Times New Roman" panose="02020603050405020304" pitchFamily="18" charset="0"/>
                <a:cs typeface="Times New Roman" panose="02020603050405020304" pitchFamily="18" charset="0"/>
              </a:rPr>
              <a:t>3. Mua sắm vật tư khác: Dự kiến chi  định mức = 1.500.000 đồng /tháng x 12 tháng = 18.000.000 đồng /năm </a:t>
            </a:r>
          </a:p>
          <a:p>
            <a:endParaRPr lang="vi-VN" sz="2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77629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670868" cy="1104900"/>
          </a:xfrm>
          <a:solidFill>
            <a:srgbClr val="B01513"/>
          </a:solidFill>
          <a:effectLst>
            <a:outerShdw blurRad="50800" dist="38100" dir="2700000" algn="tl" rotWithShape="0">
              <a:prstClr val="black">
                <a:alpha val="40000"/>
              </a:prstClr>
            </a:outerShdw>
          </a:effectLst>
        </p:spPr>
        <p:txBody>
          <a:bodyPr anchor="ctr"/>
          <a:lstStyle/>
          <a:p>
            <a:r>
              <a:rPr lang="en-US" sz="2800" b="1" dirty="0" err="1">
                <a:effectLst>
                  <a:outerShdw blurRad="50800" dist="38100" dir="16200000" rotWithShape="0">
                    <a:prstClr val="black">
                      <a:alpha val="40000"/>
                    </a:prstClr>
                  </a:outerShdw>
                </a:effectLst>
              </a:rPr>
              <a:t>Phần</a:t>
            </a:r>
            <a:r>
              <a:rPr lang="en-US" sz="2800" b="1" dirty="0">
                <a:effectLst>
                  <a:outerShdw blurRad="50800" dist="38100" dir="16200000" rotWithShape="0">
                    <a:prstClr val="black">
                      <a:alpha val="40000"/>
                    </a:prstClr>
                  </a:outerShdw>
                </a:effectLst>
              </a:rPr>
              <a:t> </a:t>
            </a:r>
            <a:r>
              <a:rPr lang="en-US" sz="2800" b="1" dirty="0" err="1">
                <a:effectLst>
                  <a:outerShdw blurRad="50800" dist="38100" dir="16200000" rotWithShape="0">
                    <a:prstClr val="black">
                      <a:alpha val="40000"/>
                    </a:prstClr>
                  </a:outerShdw>
                </a:effectLst>
              </a:rPr>
              <a:t>thứ</a:t>
            </a:r>
            <a:r>
              <a:rPr lang="en-US" sz="2800" b="1" dirty="0">
                <a:effectLst>
                  <a:outerShdw blurRad="50800" dist="38100" dir="16200000" rotWithShape="0">
                    <a:prstClr val="black">
                      <a:alpha val="40000"/>
                    </a:prstClr>
                  </a:outerShdw>
                </a:effectLst>
              </a:rPr>
              <a:t> </a:t>
            </a:r>
            <a:r>
              <a:rPr lang="en-US" sz="2800" b="1" dirty="0" err="1">
                <a:effectLst>
                  <a:outerShdw blurRad="50800" dist="38100" dir="16200000" rotWithShape="0">
                    <a:prstClr val="black">
                      <a:alpha val="40000"/>
                    </a:prstClr>
                  </a:outerShdw>
                </a:effectLst>
              </a:rPr>
              <a:t>nhất</a:t>
            </a:r>
            <a:r>
              <a:rPr lang="en-US" sz="2800" b="1" dirty="0">
                <a:effectLst>
                  <a:outerShdw blurRad="50800" dist="38100" dir="16200000" rotWithShape="0">
                    <a:prstClr val="black">
                      <a:alpha val="40000"/>
                    </a:prstClr>
                  </a:outerShdw>
                </a:effectLst>
              </a:rPr>
              <a:t> QUY CHẾ CHI TIÊU NỘI BỘ</a:t>
            </a:r>
          </a:p>
        </p:txBody>
      </p:sp>
      <p:sp>
        <p:nvSpPr>
          <p:cNvPr id="15" name="Rectangle 14"/>
          <p:cNvSpPr/>
          <p:nvPr/>
        </p:nvSpPr>
        <p:spPr>
          <a:xfrm>
            <a:off x="228600" y="1261050"/>
            <a:ext cx="8648700" cy="4093428"/>
          </a:xfrm>
          <a:prstGeom prst="rect">
            <a:avLst/>
          </a:prstGeom>
          <a:solidFill>
            <a:schemeClr val="tx1"/>
          </a:solidFill>
        </p:spPr>
        <p:txBody>
          <a:bodyPr wrap="square">
            <a:spAutoFit/>
          </a:bodyPr>
          <a:lstStyle/>
          <a:p>
            <a:r>
              <a:rPr lang="vi-VN" sz="2000" b="1" dirty="0">
                <a:solidFill>
                  <a:schemeClr val="bg1"/>
                </a:solidFill>
                <a:latin typeface="Times New Roman" panose="02020603050405020304" pitchFamily="18" charset="0"/>
                <a:cs typeface="Times New Roman" panose="02020603050405020304" pitchFamily="18" charset="0"/>
              </a:rPr>
              <a:t>III-  Chi quản lý hành chính (Điều 10 đến điều 16): Dự kiến chi  210.420.000 đồng </a:t>
            </a:r>
          </a:p>
          <a:p>
            <a:r>
              <a:rPr lang="vi-VN" sz="2000" b="1" dirty="0">
                <a:solidFill>
                  <a:schemeClr val="bg1"/>
                </a:solidFill>
                <a:latin typeface="Times New Roman" panose="02020603050405020304" pitchFamily="18" charset="0"/>
                <a:cs typeface="Times New Roman" panose="02020603050405020304" pitchFamily="18" charset="0"/>
              </a:rPr>
              <a:t>Điều 12. Thông tin, tuyên truyền, liên lạc. Dự kiến chi 11.820.000 đồng</a:t>
            </a:r>
          </a:p>
          <a:p>
            <a:r>
              <a:rPr lang="vi-VN" sz="2000" dirty="0">
                <a:solidFill>
                  <a:schemeClr val="bg1"/>
                </a:solidFill>
                <a:latin typeface="Times New Roman" panose="02020603050405020304" pitchFamily="18" charset="0"/>
                <a:cs typeface="Times New Roman" panose="02020603050405020304" pitchFamily="18" charset="0"/>
              </a:rPr>
              <a:t>1. Cước phí Dcom 3G: định mức dự kiến chi bình quân  200.000 đồng /tháng x 12 tháng = 2.400.000 đồng /năm. </a:t>
            </a:r>
          </a:p>
          <a:p>
            <a:r>
              <a:rPr lang="vi-VN" sz="2000" dirty="0">
                <a:solidFill>
                  <a:schemeClr val="bg1"/>
                </a:solidFill>
                <a:latin typeface="Times New Roman" panose="02020603050405020304" pitchFamily="18" charset="0"/>
                <a:cs typeface="Times New Roman" panose="02020603050405020304" pitchFamily="18" charset="0"/>
              </a:rPr>
              <a:t>2. Cước phí Wifi toàn hệ thống: bình quân 300.000đồng/tháng x 12 tháng = 3.600.000đ</a:t>
            </a:r>
          </a:p>
          <a:p>
            <a:r>
              <a:rPr lang="vi-VN" sz="2000" dirty="0">
                <a:solidFill>
                  <a:schemeClr val="bg1"/>
                </a:solidFill>
                <a:latin typeface="Times New Roman" panose="02020603050405020304" pitchFamily="18" charset="0"/>
                <a:cs typeface="Times New Roman" panose="02020603050405020304" pitchFamily="18" charset="0"/>
              </a:rPr>
              <a:t>3. Cước phí truyền hình K+: bình quân 125.000đ/tháng  x 12 tháng = 1.500.000đ</a:t>
            </a:r>
          </a:p>
          <a:p>
            <a:r>
              <a:rPr lang="vi-VN" sz="2000" dirty="0">
                <a:solidFill>
                  <a:schemeClr val="bg1"/>
                </a:solidFill>
                <a:latin typeface="Times New Roman" panose="02020603050405020304" pitchFamily="18" charset="0"/>
                <a:cs typeface="Times New Roman" panose="02020603050405020304" pitchFamily="18" charset="0"/>
              </a:rPr>
              <a:t>4. Chi phí quảng cáo: thực chi theo hợp đồng quảng cáo, hoặc thực hiện mua áp phích, pano tuyên truyền khẩu hiệu. Khoản chi này do Ban lãnh đạo xem xét quyết định cụ thể từng trường hợp trên tinh thần tiết kiệm. Định mức: 360.000đ/tháng x 12 tháng = 4.320.000đ</a:t>
            </a:r>
          </a:p>
          <a:p>
            <a:endParaRPr lang="vi-VN" sz="2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34572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670868" cy="1104900"/>
          </a:xfrm>
          <a:solidFill>
            <a:srgbClr val="B01513"/>
          </a:solidFill>
          <a:effectLst>
            <a:outerShdw blurRad="50800" dist="38100" dir="2700000" algn="tl" rotWithShape="0">
              <a:prstClr val="black">
                <a:alpha val="40000"/>
              </a:prstClr>
            </a:outerShdw>
          </a:effectLst>
        </p:spPr>
        <p:txBody>
          <a:bodyPr anchor="ctr"/>
          <a:lstStyle/>
          <a:p>
            <a:r>
              <a:rPr lang="en-US" sz="2800" b="1" dirty="0" err="1">
                <a:effectLst>
                  <a:outerShdw blurRad="50800" dist="38100" dir="16200000" rotWithShape="0">
                    <a:prstClr val="black">
                      <a:alpha val="40000"/>
                    </a:prstClr>
                  </a:outerShdw>
                </a:effectLst>
              </a:rPr>
              <a:t>Phần</a:t>
            </a:r>
            <a:r>
              <a:rPr lang="en-US" sz="2800" b="1" dirty="0">
                <a:effectLst>
                  <a:outerShdw blurRad="50800" dist="38100" dir="16200000" rotWithShape="0">
                    <a:prstClr val="black">
                      <a:alpha val="40000"/>
                    </a:prstClr>
                  </a:outerShdw>
                </a:effectLst>
              </a:rPr>
              <a:t> </a:t>
            </a:r>
            <a:r>
              <a:rPr lang="en-US" sz="2800" b="1" dirty="0" err="1">
                <a:effectLst>
                  <a:outerShdw blurRad="50800" dist="38100" dir="16200000" rotWithShape="0">
                    <a:prstClr val="black">
                      <a:alpha val="40000"/>
                    </a:prstClr>
                  </a:outerShdw>
                </a:effectLst>
              </a:rPr>
              <a:t>thứ</a:t>
            </a:r>
            <a:r>
              <a:rPr lang="en-US" sz="2800" b="1" dirty="0">
                <a:effectLst>
                  <a:outerShdw blurRad="50800" dist="38100" dir="16200000" rotWithShape="0">
                    <a:prstClr val="black">
                      <a:alpha val="40000"/>
                    </a:prstClr>
                  </a:outerShdw>
                </a:effectLst>
              </a:rPr>
              <a:t> </a:t>
            </a:r>
            <a:r>
              <a:rPr lang="en-US" sz="2800" b="1" dirty="0" err="1">
                <a:effectLst>
                  <a:outerShdw blurRad="50800" dist="38100" dir="16200000" rotWithShape="0">
                    <a:prstClr val="black">
                      <a:alpha val="40000"/>
                    </a:prstClr>
                  </a:outerShdw>
                </a:effectLst>
              </a:rPr>
              <a:t>nhất</a:t>
            </a:r>
            <a:r>
              <a:rPr lang="en-US" sz="2800" b="1" dirty="0">
                <a:effectLst>
                  <a:outerShdw blurRad="50800" dist="38100" dir="16200000" rotWithShape="0">
                    <a:prstClr val="black">
                      <a:alpha val="40000"/>
                    </a:prstClr>
                  </a:outerShdw>
                </a:effectLst>
              </a:rPr>
              <a:t> QUY CHẾ CHI TIÊU NỘI BỘ</a:t>
            </a:r>
          </a:p>
        </p:txBody>
      </p:sp>
      <p:sp>
        <p:nvSpPr>
          <p:cNvPr id="15" name="Rectangle 14"/>
          <p:cNvSpPr/>
          <p:nvPr/>
        </p:nvSpPr>
        <p:spPr>
          <a:xfrm>
            <a:off x="228600" y="1261050"/>
            <a:ext cx="8648700" cy="5324535"/>
          </a:xfrm>
          <a:prstGeom prst="rect">
            <a:avLst/>
          </a:prstGeom>
          <a:solidFill>
            <a:schemeClr val="tx1"/>
          </a:solidFill>
        </p:spPr>
        <p:txBody>
          <a:bodyPr wrap="square">
            <a:spAutoFit/>
          </a:bodyPr>
          <a:lstStyle/>
          <a:p>
            <a:r>
              <a:rPr lang="vi-VN" sz="2000" b="1" dirty="0">
                <a:solidFill>
                  <a:schemeClr val="bg1"/>
                </a:solidFill>
                <a:latin typeface="Times New Roman" panose="02020603050405020304" pitchFamily="18" charset="0"/>
                <a:cs typeface="Times New Roman" panose="02020603050405020304" pitchFamily="18" charset="0"/>
              </a:rPr>
              <a:t>III-  Chi quản lý hành chính (Điều 10 đến điều 16): Dự kiến chi  210.420.000 đồng </a:t>
            </a:r>
          </a:p>
          <a:p>
            <a:r>
              <a:rPr lang="vi-VN" sz="2000" b="1" dirty="0">
                <a:solidFill>
                  <a:schemeClr val="bg1"/>
                </a:solidFill>
                <a:latin typeface="Times New Roman" panose="02020603050405020304" pitchFamily="18" charset="0"/>
                <a:cs typeface="Times New Roman" panose="02020603050405020304" pitchFamily="18" charset="0"/>
              </a:rPr>
              <a:t>Điều 13. Hội nghị phí. Dự kiến chi 20.000.000 đồng</a:t>
            </a:r>
          </a:p>
          <a:p>
            <a:r>
              <a:rPr lang="vi-VN" sz="2000" dirty="0">
                <a:solidFill>
                  <a:schemeClr val="bg1"/>
                </a:solidFill>
                <a:latin typeface="Times New Roman" panose="02020603050405020304" pitchFamily="18" charset="0"/>
                <a:cs typeface="Times New Roman" panose="02020603050405020304" pitchFamily="18" charset="0"/>
              </a:rPr>
              <a:t>- Chi phí hội nghị được áp dụng đối với các nội dung: Hội nghị CNVC, Hội nghị phụ huynh học sinh, Hội nghị sơ kết, tổng kết, tập huấn, sinh hoạt chuyên đề. Định mức chi như sau:</a:t>
            </a:r>
          </a:p>
          <a:p>
            <a:r>
              <a:rPr lang="vi-VN" sz="2000" dirty="0">
                <a:solidFill>
                  <a:schemeClr val="bg1"/>
                </a:solidFill>
                <a:latin typeface="Times New Roman" panose="02020603050405020304" pitchFamily="18" charset="0"/>
                <a:cs typeface="Times New Roman" panose="02020603050405020304" pitchFamily="18" charset="0"/>
              </a:rPr>
              <a:t>+ Chi tiền nước uống trong hội nghị: Tối đa không quá mức 30.000 đồng/ngày (02 buổi)/đại biểu.</a:t>
            </a:r>
          </a:p>
          <a:p>
            <a:r>
              <a:rPr lang="vi-VN" sz="2000" dirty="0">
                <a:solidFill>
                  <a:schemeClr val="bg1"/>
                </a:solidFill>
                <a:latin typeface="Times New Roman" panose="02020603050405020304" pitchFamily="18" charset="0"/>
                <a:cs typeface="Times New Roman" panose="02020603050405020304" pitchFamily="18" charset="0"/>
              </a:rPr>
              <a:t>+ Chi hỗ trợ tiền ăn cho đại biểu là khách mời không thuộc diện hưởng lương từ ngân sách nhà nước và cán bộ, công chức cấp xã nơi có hệ số phụ cấp khu vực từ 0,5 trở lên thì mức chi hỗ trợ tiền ăn tối đa không quá 100.000 đồng/ngày/người.</a:t>
            </a:r>
          </a:p>
          <a:p>
            <a:r>
              <a:rPr lang="vi-VN" sz="2000" dirty="0">
                <a:solidFill>
                  <a:schemeClr val="bg1"/>
                </a:solidFill>
                <a:latin typeface="Times New Roman" panose="02020603050405020304" pitchFamily="18" charset="0"/>
                <a:cs typeface="Times New Roman" panose="02020603050405020304" pitchFamily="18" charset="0"/>
              </a:rPr>
              <a:t>+ Chi phí in (mua) tài liệu: định mức tối đa 300.000 đ cho 1 lần tổ chức. </a:t>
            </a:r>
          </a:p>
          <a:p>
            <a:r>
              <a:rPr lang="vi-VN" sz="2000" dirty="0">
                <a:solidFill>
                  <a:schemeClr val="bg1"/>
                </a:solidFill>
                <a:latin typeface="Times New Roman" panose="02020603050405020304" pitchFamily="18" charset="0"/>
                <a:cs typeface="Times New Roman" panose="02020603050405020304" pitchFamily="18" charset="0"/>
              </a:rPr>
              <a:t>+ Chi phí trang trí hội trường: định mức tối đa 300.000đ cho 1 lần tổ chức. </a:t>
            </a:r>
          </a:p>
          <a:p>
            <a:r>
              <a:rPr lang="vi-VN" sz="2000" dirty="0">
                <a:solidFill>
                  <a:schemeClr val="bg1"/>
                </a:solidFill>
                <a:latin typeface="Times New Roman" panose="02020603050405020304" pitchFamily="18" charset="0"/>
                <a:cs typeface="Times New Roman" panose="02020603050405020304" pitchFamily="18" charset="0"/>
              </a:rPr>
              <a:t>+ Chi bồi dưỡng báo cáo viên theo quy định hiện hành của nhà nước mức chi không quá 100.000 đồng/người/ngày.</a:t>
            </a:r>
          </a:p>
          <a:p>
            <a:r>
              <a:rPr lang="vi-VN" sz="2000" dirty="0">
                <a:solidFill>
                  <a:schemeClr val="bg1"/>
                </a:solidFill>
                <a:latin typeface="Times New Roman" panose="02020603050405020304" pitchFamily="18" charset="0"/>
                <a:cs typeface="Times New Roman" panose="02020603050405020304" pitchFamily="18" charset="0"/>
              </a:rPr>
              <a:t>- Đối với đại biểu mời dự hội nghị là CB,VC hưởng lương nhà nước tự trả tiền ăn, tiền nghỉ bằng tiền công tác phí và một phần tiền lương của mình. </a:t>
            </a:r>
          </a:p>
        </p:txBody>
      </p:sp>
    </p:spTree>
    <p:extLst>
      <p:ext uri="{BB962C8B-B14F-4D97-AF65-F5344CB8AC3E}">
        <p14:creationId xmlns:p14="http://schemas.microsoft.com/office/powerpoint/2010/main" val="12379495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670868" cy="1104900"/>
          </a:xfrm>
          <a:solidFill>
            <a:srgbClr val="B01513"/>
          </a:solidFill>
          <a:effectLst>
            <a:outerShdw blurRad="50800" dist="38100" dir="2700000" algn="tl" rotWithShape="0">
              <a:prstClr val="black">
                <a:alpha val="40000"/>
              </a:prstClr>
            </a:outerShdw>
          </a:effectLst>
        </p:spPr>
        <p:txBody>
          <a:bodyPr anchor="ctr"/>
          <a:lstStyle/>
          <a:p>
            <a:r>
              <a:rPr lang="en-US" sz="2800" b="1" dirty="0" err="1">
                <a:effectLst>
                  <a:outerShdw blurRad="50800" dist="38100" dir="16200000" rotWithShape="0">
                    <a:prstClr val="black">
                      <a:alpha val="40000"/>
                    </a:prstClr>
                  </a:outerShdw>
                </a:effectLst>
              </a:rPr>
              <a:t>Phần</a:t>
            </a:r>
            <a:r>
              <a:rPr lang="en-US" sz="2800" b="1" dirty="0">
                <a:effectLst>
                  <a:outerShdw blurRad="50800" dist="38100" dir="16200000" rotWithShape="0">
                    <a:prstClr val="black">
                      <a:alpha val="40000"/>
                    </a:prstClr>
                  </a:outerShdw>
                </a:effectLst>
              </a:rPr>
              <a:t> </a:t>
            </a:r>
            <a:r>
              <a:rPr lang="en-US" sz="2800" b="1" dirty="0" err="1">
                <a:effectLst>
                  <a:outerShdw blurRad="50800" dist="38100" dir="16200000" rotWithShape="0">
                    <a:prstClr val="black">
                      <a:alpha val="40000"/>
                    </a:prstClr>
                  </a:outerShdw>
                </a:effectLst>
              </a:rPr>
              <a:t>thứ</a:t>
            </a:r>
            <a:r>
              <a:rPr lang="en-US" sz="2800" b="1" dirty="0">
                <a:effectLst>
                  <a:outerShdw blurRad="50800" dist="38100" dir="16200000" rotWithShape="0">
                    <a:prstClr val="black">
                      <a:alpha val="40000"/>
                    </a:prstClr>
                  </a:outerShdw>
                </a:effectLst>
              </a:rPr>
              <a:t> </a:t>
            </a:r>
            <a:r>
              <a:rPr lang="en-US" sz="2800" b="1" dirty="0" err="1">
                <a:effectLst>
                  <a:outerShdw blurRad="50800" dist="38100" dir="16200000" rotWithShape="0">
                    <a:prstClr val="black">
                      <a:alpha val="40000"/>
                    </a:prstClr>
                  </a:outerShdw>
                </a:effectLst>
              </a:rPr>
              <a:t>nhất</a:t>
            </a:r>
            <a:r>
              <a:rPr lang="en-US" sz="2800" b="1" dirty="0">
                <a:effectLst>
                  <a:outerShdw blurRad="50800" dist="38100" dir="16200000" rotWithShape="0">
                    <a:prstClr val="black">
                      <a:alpha val="40000"/>
                    </a:prstClr>
                  </a:outerShdw>
                </a:effectLst>
              </a:rPr>
              <a:t> QUY CHẾ CHI TIÊU NỘI BỘ</a:t>
            </a:r>
          </a:p>
        </p:txBody>
      </p:sp>
      <p:sp>
        <p:nvSpPr>
          <p:cNvPr id="15" name="Rectangle 14"/>
          <p:cNvSpPr/>
          <p:nvPr/>
        </p:nvSpPr>
        <p:spPr>
          <a:xfrm>
            <a:off x="228600" y="1261050"/>
            <a:ext cx="8648700" cy="2554545"/>
          </a:xfrm>
          <a:prstGeom prst="rect">
            <a:avLst/>
          </a:prstGeom>
          <a:solidFill>
            <a:schemeClr val="tx1"/>
          </a:solidFill>
        </p:spPr>
        <p:txBody>
          <a:bodyPr wrap="square">
            <a:spAutoFit/>
          </a:bodyPr>
          <a:lstStyle/>
          <a:p>
            <a:r>
              <a:rPr lang="vi-VN" sz="2000" b="1" dirty="0">
                <a:solidFill>
                  <a:schemeClr val="bg1"/>
                </a:solidFill>
                <a:latin typeface="Times New Roman" panose="02020603050405020304" pitchFamily="18" charset="0"/>
                <a:cs typeface="Times New Roman" panose="02020603050405020304" pitchFamily="18" charset="0"/>
              </a:rPr>
              <a:t>III-  Chi quản lý hành chính (Điều 10 đến điều 16): Dự kiến chi  210.420.000 đồng </a:t>
            </a:r>
          </a:p>
          <a:p>
            <a:r>
              <a:rPr lang="vi-VN" sz="2000" b="1" dirty="0">
                <a:solidFill>
                  <a:schemeClr val="bg1"/>
                </a:solidFill>
                <a:latin typeface="Times New Roman" panose="02020603050405020304" pitchFamily="18" charset="0"/>
                <a:cs typeface="Times New Roman" panose="02020603050405020304" pitchFamily="18" charset="0"/>
              </a:rPr>
              <a:t>Điều 14. Công tác phí. Dự kiến chi 50.000.000 đồng</a:t>
            </a:r>
          </a:p>
          <a:p>
            <a:r>
              <a:rPr lang="vi-VN" sz="2000" b="1" dirty="0">
                <a:solidFill>
                  <a:schemeClr val="bg1"/>
                </a:solidFill>
                <a:latin typeface="Times New Roman" panose="02020603050405020304" pitchFamily="18" charset="0"/>
                <a:cs typeface="Times New Roman" panose="02020603050405020304" pitchFamily="18" charset="0"/>
              </a:rPr>
              <a:t>	</a:t>
            </a:r>
            <a:r>
              <a:rPr lang="vi-VN" sz="2000" dirty="0">
                <a:solidFill>
                  <a:schemeClr val="bg1"/>
                </a:solidFill>
                <a:latin typeface="Times New Roman" panose="02020603050405020304" pitchFamily="18" charset="0"/>
                <a:cs typeface="Times New Roman" panose="02020603050405020304" pitchFamily="18" charset="0"/>
              </a:rPr>
              <a:t>  Người đi công tác phải có giấy giới thiệu, giấy đi công tác của lãnh đạo đơn vị ký hợp pháp mới được thanh toán, người đi công tác có sử dụng phương tiện công cộng nếu có đủ vé tàu, vé xe hợp lệ theo quy định nhà nước thì được thanh toán.</a:t>
            </a:r>
          </a:p>
          <a:p>
            <a:r>
              <a:rPr lang="vi-VN" sz="2000" b="1" dirty="0">
                <a:solidFill>
                  <a:schemeClr val="bg1"/>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5387573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670868" cy="1104900"/>
          </a:xfrm>
          <a:solidFill>
            <a:srgbClr val="B01513"/>
          </a:solidFill>
          <a:effectLst>
            <a:outerShdw blurRad="50800" dist="38100" dir="2700000" algn="tl" rotWithShape="0">
              <a:prstClr val="black">
                <a:alpha val="40000"/>
              </a:prstClr>
            </a:outerShdw>
          </a:effectLst>
        </p:spPr>
        <p:txBody>
          <a:bodyPr anchor="ctr"/>
          <a:lstStyle/>
          <a:p>
            <a:r>
              <a:rPr lang="en-US" sz="3200" b="1" dirty="0" err="1">
                <a:solidFill>
                  <a:srgbClr val="FFFF00"/>
                </a:solidFill>
                <a:effectLst>
                  <a:outerShdw blurRad="50800" dist="38100" dir="16200000" rotWithShape="0">
                    <a:prstClr val="black">
                      <a:alpha val="40000"/>
                    </a:prstClr>
                  </a:outerShdw>
                </a:effectLst>
              </a:rPr>
              <a:t>Chương</a:t>
            </a:r>
            <a:r>
              <a:rPr lang="en-US" sz="3200" b="1" dirty="0">
                <a:solidFill>
                  <a:srgbClr val="FFFF00"/>
                </a:solidFill>
                <a:effectLst>
                  <a:outerShdw blurRad="50800" dist="38100" dir="16200000" rotWithShape="0">
                    <a:prstClr val="black">
                      <a:alpha val="40000"/>
                    </a:prstClr>
                  </a:outerShdw>
                </a:effectLst>
              </a:rPr>
              <a:t> I NHỮNG QUY ĐỊNH CHUNG</a:t>
            </a:r>
            <a:endParaRPr lang="en-GB" sz="3200" dirty="0"/>
          </a:p>
        </p:txBody>
      </p:sp>
      <p:sp>
        <p:nvSpPr>
          <p:cNvPr id="3" name="Content Placeholder 2"/>
          <p:cNvSpPr>
            <a:spLocks noGrp="1"/>
          </p:cNvSpPr>
          <p:nvPr>
            <p:ph idx="1"/>
          </p:nvPr>
        </p:nvSpPr>
        <p:spPr>
          <a:xfrm>
            <a:off x="243500" y="1803400"/>
            <a:ext cx="8163900" cy="4457700"/>
          </a:xfrm>
          <a:solidFill>
            <a:schemeClr val="tx1"/>
          </a:solidFill>
        </p:spPr>
        <p:txBody>
          <a:bodyPr/>
          <a:lstStyle/>
          <a:p>
            <a:r>
              <a:rPr lang="en-US" b="1" dirty="0" err="1">
                <a:solidFill>
                  <a:schemeClr val="bg1"/>
                </a:solidFill>
              </a:rPr>
              <a:t>Điều</a:t>
            </a:r>
            <a:r>
              <a:rPr lang="en-US" b="1" dirty="0">
                <a:solidFill>
                  <a:schemeClr val="bg1"/>
                </a:solidFill>
              </a:rPr>
              <a:t> 1. </a:t>
            </a:r>
            <a:r>
              <a:rPr lang="en-US" b="1" dirty="0" err="1">
                <a:solidFill>
                  <a:schemeClr val="bg1"/>
                </a:solidFill>
              </a:rPr>
              <a:t>Mục</a:t>
            </a:r>
            <a:r>
              <a:rPr lang="en-US" b="1" dirty="0">
                <a:solidFill>
                  <a:schemeClr val="bg1"/>
                </a:solidFill>
              </a:rPr>
              <a:t> </a:t>
            </a:r>
            <a:r>
              <a:rPr lang="en-US" b="1" dirty="0" err="1">
                <a:solidFill>
                  <a:schemeClr val="bg1"/>
                </a:solidFill>
              </a:rPr>
              <a:t>đích</a:t>
            </a:r>
            <a:r>
              <a:rPr lang="en-US" b="1" dirty="0">
                <a:solidFill>
                  <a:schemeClr val="bg1"/>
                </a:solidFill>
              </a:rPr>
              <a:t>, </a:t>
            </a:r>
            <a:r>
              <a:rPr lang="en-US" b="1" dirty="0" err="1">
                <a:solidFill>
                  <a:schemeClr val="bg1"/>
                </a:solidFill>
              </a:rPr>
              <a:t>yêu</a:t>
            </a:r>
            <a:r>
              <a:rPr lang="en-US" b="1" dirty="0">
                <a:solidFill>
                  <a:schemeClr val="bg1"/>
                </a:solidFill>
              </a:rPr>
              <a:t> </a:t>
            </a:r>
            <a:r>
              <a:rPr lang="en-US" b="1" dirty="0" err="1">
                <a:solidFill>
                  <a:schemeClr val="bg1"/>
                </a:solidFill>
              </a:rPr>
              <a:t>cầu</a:t>
            </a:r>
            <a:r>
              <a:rPr lang="en-US" b="1" dirty="0">
                <a:solidFill>
                  <a:schemeClr val="bg1"/>
                </a:solidFill>
              </a:rPr>
              <a:t> </a:t>
            </a:r>
            <a:r>
              <a:rPr lang="en-US" b="1" dirty="0" err="1">
                <a:solidFill>
                  <a:schemeClr val="bg1"/>
                </a:solidFill>
              </a:rPr>
              <a:t>của</a:t>
            </a:r>
            <a:r>
              <a:rPr lang="en-US" b="1" dirty="0">
                <a:solidFill>
                  <a:schemeClr val="bg1"/>
                </a:solidFill>
              </a:rPr>
              <a:t> </a:t>
            </a:r>
            <a:r>
              <a:rPr lang="en-US" b="1" dirty="0" err="1">
                <a:solidFill>
                  <a:schemeClr val="bg1"/>
                </a:solidFill>
              </a:rPr>
              <a:t>Quy</a:t>
            </a:r>
            <a:r>
              <a:rPr lang="en-US" b="1" dirty="0">
                <a:solidFill>
                  <a:schemeClr val="bg1"/>
                </a:solidFill>
              </a:rPr>
              <a:t> </a:t>
            </a:r>
            <a:r>
              <a:rPr lang="en-US" b="1" dirty="0" err="1">
                <a:solidFill>
                  <a:schemeClr val="bg1"/>
                </a:solidFill>
              </a:rPr>
              <a:t>chế</a:t>
            </a:r>
            <a:r>
              <a:rPr lang="en-US" b="1" dirty="0">
                <a:solidFill>
                  <a:schemeClr val="bg1"/>
                </a:solidFill>
              </a:rPr>
              <a:t> chi </a:t>
            </a:r>
            <a:r>
              <a:rPr lang="en-US" b="1" dirty="0" err="1">
                <a:solidFill>
                  <a:schemeClr val="bg1"/>
                </a:solidFill>
              </a:rPr>
              <a:t>tiêu</a:t>
            </a:r>
            <a:r>
              <a:rPr lang="en-US" b="1" dirty="0">
                <a:solidFill>
                  <a:schemeClr val="bg1"/>
                </a:solidFill>
              </a:rPr>
              <a:t> </a:t>
            </a:r>
            <a:r>
              <a:rPr lang="en-US" b="1" dirty="0" err="1">
                <a:solidFill>
                  <a:schemeClr val="bg1"/>
                </a:solidFill>
              </a:rPr>
              <a:t>nội</a:t>
            </a:r>
            <a:r>
              <a:rPr lang="en-US" b="1" dirty="0">
                <a:solidFill>
                  <a:schemeClr val="bg1"/>
                </a:solidFill>
              </a:rPr>
              <a:t> </a:t>
            </a:r>
            <a:r>
              <a:rPr lang="en-US" b="1" dirty="0" err="1">
                <a:solidFill>
                  <a:schemeClr val="bg1"/>
                </a:solidFill>
              </a:rPr>
              <a:t>bộ</a:t>
            </a:r>
            <a:r>
              <a:rPr lang="en-US" b="1" dirty="0">
                <a:solidFill>
                  <a:schemeClr val="bg1"/>
                </a:solidFill>
              </a:rPr>
              <a:t>.</a:t>
            </a:r>
            <a:endParaRPr lang="en-GB" b="1" dirty="0">
              <a:solidFill>
                <a:schemeClr val="bg1"/>
              </a:solidFill>
            </a:endParaRPr>
          </a:p>
          <a:p>
            <a:r>
              <a:rPr lang="en-US" b="1" dirty="0" err="1" smtClean="0">
                <a:solidFill>
                  <a:schemeClr val="bg1"/>
                </a:solidFill>
              </a:rPr>
              <a:t>Điều</a:t>
            </a:r>
            <a:r>
              <a:rPr lang="en-US" b="1" dirty="0" smtClean="0">
                <a:solidFill>
                  <a:schemeClr val="bg1"/>
                </a:solidFill>
              </a:rPr>
              <a:t> </a:t>
            </a:r>
            <a:r>
              <a:rPr lang="en-US" b="1" dirty="0">
                <a:solidFill>
                  <a:schemeClr val="bg1"/>
                </a:solidFill>
              </a:rPr>
              <a:t>2. </a:t>
            </a:r>
            <a:r>
              <a:rPr lang="en-US" b="1" dirty="0" err="1">
                <a:solidFill>
                  <a:schemeClr val="bg1"/>
                </a:solidFill>
              </a:rPr>
              <a:t>Nguyên</a:t>
            </a:r>
            <a:r>
              <a:rPr lang="en-US" b="1" dirty="0">
                <a:solidFill>
                  <a:schemeClr val="bg1"/>
                </a:solidFill>
              </a:rPr>
              <a:t> </a:t>
            </a:r>
            <a:r>
              <a:rPr lang="en-US" b="1" dirty="0" err="1">
                <a:solidFill>
                  <a:schemeClr val="bg1"/>
                </a:solidFill>
              </a:rPr>
              <a:t>tắc</a:t>
            </a:r>
            <a:r>
              <a:rPr lang="en-US" b="1" dirty="0">
                <a:solidFill>
                  <a:schemeClr val="bg1"/>
                </a:solidFill>
              </a:rPr>
              <a:t> </a:t>
            </a:r>
            <a:r>
              <a:rPr lang="en-US" b="1" dirty="0" err="1">
                <a:solidFill>
                  <a:schemeClr val="bg1"/>
                </a:solidFill>
              </a:rPr>
              <a:t>xây</a:t>
            </a:r>
            <a:r>
              <a:rPr lang="en-US" b="1" dirty="0">
                <a:solidFill>
                  <a:schemeClr val="bg1"/>
                </a:solidFill>
              </a:rPr>
              <a:t> </a:t>
            </a:r>
            <a:r>
              <a:rPr lang="en-US" b="1" dirty="0" err="1">
                <a:solidFill>
                  <a:schemeClr val="bg1"/>
                </a:solidFill>
              </a:rPr>
              <a:t>dựng</a:t>
            </a:r>
            <a:r>
              <a:rPr lang="en-US" b="1" dirty="0">
                <a:solidFill>
                  <a:schemeClr val="bg1"/>
                </a:solidFill>
              </a:rPr>
              <a:t> </a:t>
            </a:r>
            <a:r>
              <a:rPr lang="en-US" b="1" dirty="0" err="1">
                <a:solidFill>
                  <a:schemeClr val="bg1"/>
                </a:solidFill>
              </a:rPr>
              <a:t>Quy</a:t>
            </a:r>
            <a:r>
              <a:rPr lang="en-US" b="1" dirty="0">
                <a:solidFill>
                  <a:schemeClr val="bg1"/>
                </a:solidFill>
              </a:rPr>
              <a:t> </a:t>
            </a:r>
            <a:r>
              <a:rPr lang="en-US" b="1" dirty="0" err="1">
                <a:solidFill>
                  <a:schemeClr val="bg1"/>
                </a:solidFill>
              </a:rPr>
              <a:t>chế</a:t>
            </a:r>
            <a:r>
              <a:rPr lang="en-US" b="1" dirty="0">
                <a:solidFill>
                  <a:schemeClr val="bg1"/>
                </a:solidFill>
              </a:rPr>
              <a:t> chi </a:t>
            </a:r>
            <a:r>
              <a:rPr lang="en-US" b="1" dirty="0" err="1">
                <a:solidFill>
                  <a:schemeClr val="bg1"/>
                </a:solidFill>
              </a:rPr>
              <a:t>tiêu</a:t>
            </a:r>
            <a:r>
              <a:rPr lang="en-US" b="1" dirty="0">
                <a:solidFill>
                  <a:schemeClr val="bg1"/>
                </a:solidFill>
              </a:rPr>
              <a:t> </a:t>
            </a:r>
            <a:r>
              <a:rPr lang="en-US" b="1" dirty="0" err="1">
                <a:solidFill>
                  <a:schemeClr val="bg1"/>
                </a:solidFill>
              </a:rPr>
              <a:t>nội</a:t>
            </a:r>
            <a:r>
              <a:rPr lang="en-US" b="1" dirty="0">
                <a:solidFill>
                  <a:schemeClr val="bg1"/>
                </a:solidFill>
              </a:rPr>
              <a:t> </a:t>
            </a:r>
            <a:r>
              <a:rPr lang="en-US" b="1" dirty="0" err="1">
                <a:solidFill>
                  <a:schemeClr val="bg1"/>
                </a:solidFill>
              </a:rPr>
              <a:t>bộ</a:t>
            </a:r>
            <a:r>
              <a:rPr lang="en-US" b="1" dirty="0">
                <a:solidFill>
                  <a:schemeClr val="bg1"/>
                </a:solidFill>
              </a:rPr>
              <a:t>.</a:t>
            </a:r>
            <a:r>
              <a:rPr lang="en-US" dirty="0">
                <a:solidFill>
                  <a:schemeClr val="bg1"/>
                </a:solidFill>
              </a:rPr>
              <a:t> </a:t>
            </a:r>
            <a:endParaRPr lang="en-GB" b="1" dirty="0">
              <a:solidFill>
                <a:schemeClr val="bg1"/>
              </a:solidFill>
            </a:endParaRPr>
          </a:p>
          <a:p>
            <a:r>
              <a:rPr lang="en-US" b="1" dirty="0" err="1">
                <a:solidFill>
                  <a:schemeClr val="bg1"/>
                </a:solidFill>
              </a:rPr>
              <a:t>Điều</a:t>
            </a:r>
            <a:r>
              <a:rPr lang="en-US" b="1" dirty="0">
                <a:solidFill>
                  <a:schemeClr val="bg1"/>
                </a:solidFill>
              </a:rPr>
              <a:t> 3. </a:t>
            </a:r>
            <a:r>
              <a:rPr lang="en-US" b="1" dirty="0" err="1">
                <a:solidFill>
                  <a:schemeClr val="bg1"/>
                </a:solidFill>
              </a:rPr>
              <a:t>Các</a:t>
            </a:r>
            <a:r>
              <a:rPr lang="en-US" b="1" dirty="0">
                <a:solidFill>
                  <a:schemeClr val="bg1"/>
                </a:solidFill>
              </a:rPr>
              <a:t> </a:t>
            </a:r>
            <a:r>
              <a:rPr lang="en-US" b="1" dirty="0" err="1">
                <a:solidFill>
                  <a:schemeClr val="bg1"/>
                </a:solidFill>
              </a:rPr>
              <a:t>tiêu</a:t>
            </a:r>
            <a:r>
              <a:rPr lang="en-US" b="1" dirty="0">
                <a:solidFill>
                  <a:schemeClr val="bg1"/>
                </a:solidFill>
              </a:rPr>
              <a:t> </a:t>
            </a:r>
            <a:r>
              <a:rPr lang="en-US" b="1" dirty="0" err="1">
                <a:solidFill>
                  <a:schemeClr val="bg1"/>
                </a:solidFill>
              </a:rPr>
              <a:t>chuẩn</a:t>
            </a:r>
            <a:r>
              <a:rPr lang="en-US" b="1" dirty="0">
                <a:solidFill>
                  <a:schemeClr val="bg1"/>
                </a:solidFill>
              </a:rPr>
              <a:t>, </a:t>
            </a:r>
            <a:r>
              <a:rPr lang="en-US" b="1" dirty="0" err="1">
                <a:solidFill>
                  <a:schemeClr val="bg1"/>
                </a:solidFill>
              </a:rPr>
              <a:t>định</a:t>
            </a:r>
            <a:r>
              <a:rPr lang="en-US" b="1" dirty="0">
                <a:solidFill>
                  <a:schemeClr val="bg1"/>
                </a:solidFill>
              </a:rPr>
              <a:t> </a:t>
            </a:r>
            <a:r>
              <a:rPr lang="en-US" b="1" dirty="0" err="1">
                <a:solidFill>
                  <a:schemeClr val="bg1"/>
                </a:solidFill>
              </a:rPr>
              <a:t>mức</a:t>
            </a:r>
            <a:r>
              <a:rPr lang="en-US" b="1" dirty="0">
                <a:solidFill>
                  <a:schemeClr val="bg1"/>
                </a:solidFill>
              </a:rPr>
              <a:t> </a:t>
            </a:r>
            <a:r>
              <a:rPr lang="en-US" b="1" dirty="0" err="1">
                <a:solidFill>
                  <a:schemeClr val="bg1"/>
                </a:solidFill>
              </a:rPr>
              <a:t>và</a:t>
            </a:r>
            <a:r>
              <a:rPr lang="en-US" b="1" dirty="0">
                <a:solidFill>
                  <a:schemeClr val="bg1"/>
                </a:solidFill>
              </a:rPr>
              <a:t> </a:t>
            </a:r>
            <a:r>
              <a:rPr lang="en-US" b="1" dirty="0" err="1">
                <a:solidFill>
                  <a:schemeClr val="bg1"/>
                </a:solidFill>
              </a:rPr>
              <a:t>nội</a:t>
            </a:r>
            <a:r>
              <a:rPr lang="en-US" b="1" dirty="0">
                <a:solidFill>
                  <a:schemeClr val="bg1"/>
                </a:solidFill>
              </a:rPr>
              <a:t> dung chi </a:t>
            </a:r>
            <a:r>
              <a:rPr lang="en-US" b="1" dirty="0" err="1">
                <a:solidFill>
                  <a:schemeClr val="bg1"/>
                </a:solidFill>
              </a:rPr>
              <a:t>tiêu</a:t>
            </a:r>
            <a:r>
              <a:rPr lang="en-US" b="1" dirty="0">
                <a:solidFill>
                  <a:schemeClr val="bg1"/>
                </a:solidFill>
              </a:rPr>
              <a:t> </a:t>
            </a:r>
            <a:r>
              <a:rPr lang="en-US" b="1" dirty="0" err="1">
                <a:solidFill>
                  <a:schemeClr val="bg1"/>
                </a:solidFill>
              </a:rPr>
              <a:t>không</a:t>
            </a:r>
            <a:r>
              <a:rPr lang="en-US" b="1" dirty="0">
                <a:solidFill>
                  <a:schemeClr val="bg1"/>
                </a:solidFill>
              </a:rPr>
              <a:t> </a:t>
            </a:r>
            <a:r>
              <a:rPr lang="en-US" b="1" dirty="0" err="1">
                <a:solidFill>
                  <a:schemeClr val="bg1"/>
                </a:solidFill>
              </a:rPr>
              <a:t>được</a:t>
            </a:r>
            <a:r>
              <a:rPr lang="en-US" b="1" dirty="0">
                <a:solidFill>
                  <a:schemeClr val="bg1"/>
                </a:solidFill>
              </a:rPr>
              <a:t> </a:t>
            </a:r>
            <a:r>
              <a:rPr lang="en-US" b="1" dirty="0" err="1">
                <a:solidFill>
                  <a:schemeClr val="bg1"/>
                </a:solidFill>
              </a:rPr>
              <a:t>xây</a:t>
            </a:r>
            <a:r>
              <a:rPr lang="en-US" b="1" dirty="0">
                <a:solidFill>
                  <a:schemeClr val="bg1"/>
                </a:solidFill>
              </a:rPr>
              <a:t> </a:t>
            </a:r>
            <a:r>
              <a:rPr lang="en-US" b="1" dirty="0" err="1">
                <a:solidFill>
                  <a:schemeClr val="bg1"/>
                </a:solidFill>
              </a:rPr>
              <a:t>dựng</a:t>
            </a:r>
            <a:r>
              <a:rPr lang="en-US" b="1" dirty="0">
                <a:solidFill>
                  <a:schemeClr val="bg1"/>
                </a:solidFill>
              </a:rPr>
              <a:t> </a:t>
            </a:r>
            <a:r>
              <a:rPr lang="en-US" b="1" dirty="0" err="1">
                <a:solidFill>
                  <a:schemeClr val="bg1"/>
                </a:solidFill>
              </a:rPr>
              <a:t>trong</a:t>
            </a:r>
            <a:r>
              <a:rPr lang="en-US" b="1" dirty="0">
                <a:solidFill>
                  <a:schemeClr val="bg1"/>
                </a:solidFill>
              </a:rPr>
              <a:t> </a:t>
            </a:r>
            <a:r>
              <a:rPr lang="en-US" b="1" dirty="0" err="1">
                <a:solidFill>
                  <a:schemeClr val="bg1"/>
                </a:solidFill>
              </a:rPr>
              <a:t>quy</a:t>
            </a:r>
            <a:r>
              <a:rPr lang="en-US" b="1" dirty="0">
                <a:solidFill>
                  <a:schemeClr val="bg1"/>
                </a:solidFill>
              </a:rPr>
              <a:t> </a:t>
            </a:r>
            <a:r>
              <a:rPr lang="en-US" b="1" dirty="0" err="1">
                <a:solidFill>
                  <a:schemeClr val="bg1"/>
                </a:solidFill>
              </a:rPr>
              <a:t>chế</a:t>
            </a:r>
            <a:r>
              <a:rPr lang="en-US" b="1" dirty="0">
                <a:solidFill>
                  <a:schemeClr val="bg1"/>
                </a:solidFill>
              </a:rPr>
              <a:t> chi </a:t>
            </a:r>
            <a:r>
              <a:rPr lang="en-US" b="1" dirty="0" err="1">
                <a:solidFill>
                  <a:schemeClr val="bg1"/>
                </a:solidFill>
              </a:rPr>
              <a:t>tiêu</a:t>
            </a:r>
            <a:r>
              <a:rPr lang="en-US" b="1" dirty="0">
                <a:solidFill>
                  <a:schemeClr val="bg1"/>
                </a:solidFill>
              </a:rPr>
              <a:t> </a:t>
            </a:r>
            <a:r>
              <a:rPr lang="en-US" b="1" dirty="0" err="1">
                <a:solidFill>
                  <a:schemeClr val="bg1"/>
                </a:solidFill>
              </a:rPr>
              <a:t>nội</a:t>
            </a:r>
            <a:r>
              <a:rPr lang="en-US" b="1" dirty="0">
                <a:solidFill>
                  <a:schemeClr val="bg1"/>
                </a:solidFill>
              </a:rPr>
              <a:t> </a:t>
            </a:r>
            <a:r>
              <a:rPr lang="en-US" b="1" dirty="0" err="1">
                <a:solidFill>
                  <a:schemeClr val="bg1"/>
                </a:solidFill>
              </a:rPr>
              <a:t>bộ</a:t>
            </a:r>
            <a:r>
              <a:rPr lang="en-US" b="1" dirty="0">
                <a:solidFill>
                  <a:schemeClr val="bg1"/>
                </a:solidFill>
              </a:rPr>
              <a:t>.</a:t>
            </a:r>
            <a:r>
              <a:rPr lang="en-US" dirty="0">
                <a:solidFill>
                  <a:schemeClr val="bg1"/>
                </a:solidFill>
              </a:rPr>
              <a:t> </a:t>
            </a:r>
            <a:endParaRPr lang="en-GB" b="1" dirty="0">
              <a:solidFill>
                <a:schemeClr val="bg1"/>
              </a:solidFill>
            </a:endParaRPr>
          </a:p>
          <a:p>
            <a:r>
              <a:rPr lang="en-US" b="1" dirty="0" err="1">
                <a:solidFill>
                  <a:schemeClr val="bg1"/>
                </a:solidFill>
              </a:rPr>
              <a:t>Điều</a:t>
            </a:r>
            <a:r>
              <a:rPr lang="en-US" b="1" dirty="0">
                <a:solidFill>
                  <a:schemeClr val="bg1"/>
                </a:solidFill>
              </a:rPr>
              <a:t> 4. </a:t>
            </a:r>
            <a:r>
              <a:rPr lang="en-US" b="1" dirty="0" err="1">
                <a:solidFill>
                  <a:schemeClr val="bg1"/>
                </a:solidFill>
              </a:rPr>
              <a:t>Một</a:t>
            </a:r>
            <a:r>
              <a:rPr lang="en-US" b="1" dirty="0">
                <a:solidFill>
                  <a:schemeClr val="bg1"/>
                </a:solidFill>
              </a:rPr>
              <a:t> </a:t>
            </a:r>
            <a:r>
              <a:rPr lang="en-US" b="1" dirty="0" err="1">
                <a:solidFill>
                  <a:schemeClr val="bg1"/>
                </a:solidFill>
              </a:rPr>
              <a:t>số</a:t>
            </a:r>
            <a:r>
              <a:rPr lang="en-US" b="1" dirty="0">
                <a:solidFill>
                  <a:schemeClr val="bg1"/>
                </a:solidFill>
              </a:rPr>
              <a:t> </a:t>
            </a:r>
            <a:r>
              <a:rPr lang="en-US" b="1" dirty="0" err="1">
                <a:solidFill>
                  <a:schemeClr val="bg1"/>
                </a:solidFill>
              </a:rPr>
              <a:t>nội</a:t>
            </a:r>
            <a:r>
              <a:rPr lang="en-US" b="1" dirty="0">
                <a:solidFill>
                  <a:schemeClr val="bg1"/>
                </a:solidFill>
              </a:rPr>
              <a:t> dung </a:t>
            </a:r>
            <a:r>
              <a:rPr lang="en-US" b="1" dirty="0" err="1">
                <a:solidFill>
                  <a:schemeClr val="bg1"/>
                </a:solidFill>
              </a:rPr>
              <a:t>cơ</a:t>
            </a:r>
            <a:r>
              <a:rPr lang="en-US" b="1" dirty="0">
                <a:solidFill>
                  <a:schemeClr val="bg1"/>
                </a:solidFill>
              </a:rPr>
              <a:t> </a:t>
            </a:r>
            <a:r>
              <a:rPr lang="en-US" b="1" dirty="0" err="1">
                <a:solidFill>
                  <a:schemeClr val="bg1"/>
                </a:solidFill>
              </a:rPr>
              <a:t>bản</a:t>
            </a:r>
            <a:r>
              <a:rPr lang="en-US" b="1" dirty="0">
                <a:solidFill>
                  <a:schemeClr val="bg1"/>
                </a:solidFill>
              </a:rPr>
              <a:t> </a:t>
            </a:r>
            <a:r>
              <a:rPr lang="en-US" b="1" dirty="0" err="1">
                <a:solidFill>
                  <a:schemeClr val="bg1"/>
                </a:solidFill>
              </a:rPr>
              <a:t>xây</a:t>
            </a:r>
            <a:r>
              <a:rPr lang="en-US" b="1" dirty="0">
                <a:solidFill>
                  <a:schemeClr val="bg1"/>
                </a:solidFill>
              </a:rPr>
              <a:t> </a:t>
            </a:r>
            <a:r>
              <a:rPr lang="en-US" b="1" dirty="0" err="1">
                <a:solidFill>
                  <a:schemeClr val="bg1"/>
                </a:solidFill>
              </a:rPr>
              <a:t>dựng</a:t>
            </a:r>
            <a:r>
              <a:rPr lang="en-US" b="1" dirty="0">
                <a:solidFill>
                  <a:schemeClr val="bg1"/>
                </a:solidFill>
              </a:rPr>
              <a:t> </a:t>
            </a:r>
            <a:r>
              <a:rPr lang="en-US" b="1" dirty="0" err="1">
                <a:solidFill>
                  <a:schemeClr val="bg1"/>
                </a:solidFill>
              </a:rPr>
              <a:t>quy</a:t>
            </a:r>
            <a:r>
              <a:rPr lang="en-US" b="1" dirty="0">
                <a:solidFill>
                  <a:schemeClr val="bg1"/>
                </a:solidFill>
              </a:rPr>
              <a:t> </a:t>
            </a:r>
            <a:r>
              <a:rPr lang="en-US" b="1" dirty="0" err="1">
                <a:solidFill>
                  <a:schemeClr val="bg1"/>
                </a:solidFill>
              </a:rPr>
              <a:t>chế</a:t>
            </a:r>
            <a:r>
              <a:rPr lang="en-US" b="1" dirty="0">
                <a:solidFill>
                  <a:schemeClr val="bg1"/>
                </a:solidFill>
              </a:rPr>
              <a:t> chi </a:t>
            </a:r>
            <a:r>
              <a:rPr lang="en-US" b="1" dirty="0" err="1">
                <a:solidFill>
                  <a:schemeClr val="bg1"/>
                </a:solidFill>
              </a:rPr>
              <a:t>tiêu</a:t>
            </a:r>
            <a:r>
              <a:rPr lang="en-US" b="1" dirty="0">
                <a:solidFill>
                  <a:schemeClr val="bg1"/>
                </a:solidFill>
              </a:rPr>
              <a:t> </a:t>
            </a:r>
            <a:r>
              <a:rPr lang="en-US" b="1" dirty="0" err="1">
                <a:solidFill>
                  <a:schemeClr val="bg1"/>
                </a:solidFill>
              </a:rPr>
              <a:t>nội</a:t>
            </a:r>
            <a:r>
              <a:rPr lang="en-US" b="1" dirty="0">
                <a:solidFill>
                  <a:schemeClr val="bg1"/>
                </a:solidFill>
              </a:rPr>
              <a:t> </a:t>
            </a:r>
            <a:r>
              <a:rPr lang="en-US" b="1" dirty="0" err="1">
                <a:solidFill>
                  <a:schemeClr val="bg1"/>
                </a:solidFill>
              </a:rPr>
              <a:t>bộ</a:t>
            </a:r>
            <a:r>
              <a:rPr lang="en-US" b="1" dirty="0">
                <a:solidFill>
                  <a:schemeClr val="bg1"/>
                </a:solidFill>
              </a:rPr>
              <a:t>. </a:t>
            </a:r>
            <a:endParaRPr lang="en-GB" b="1" dirty="0">
              <a:solidFill>
                <a:schemeClr val="bg1"/>
              </a:solidFill>
            </a:endParaRPr>
          </a:p>
          <a:p>
            <a:r>
              <a:rPr lang="en-US" b="1" dirty="0" err="1">
                <a:solidFill>
                  <a:schemeClr val="bg1"/>
                </a:solidFill>
              </a:rPr>
              <a:t>Điều</a:t>
            </a:r>
            <a:r>
              <a:rPr lang="en-US" b="1" dirty="0">
                <a:solidFill>
                  <a:schemeClr val="bg1"/>
                </a:solidFill>
              </a:rPr>
              <a:t> 5.  </a:t>
            </a:r>
            <a:r>
              <a:rPr lang="en-US" b="1" dirty="0" err="1">
                <a:solidFill>
                  <a:schemeClr val="bg1"/>
                </a:solidFill>
              </a:rPr>
              <a:t>Căn</a:t>
            </a:r>
            <a:r>
              <a:rPr lang="en-US" b="1" dirty="0">
                <a:solidFill>
                  <a:schemeClr val="bg1"/>
                </a:solidFill>
              </a:rPr>
              <a:t> </a:t>
            </a:r>
            <a:r>
              <a:rPr lang="en-US" b="1" dirty="0" err="1">
                <a:solidFill>
                  <a:schemeClr val="bg1"/>
                </a:solidFill>
              </a:rPr>
              <a:t>cứ</a:t>
            </a:r>
            <a:r>
              <a:rPr lang="en-US" b="1" dirty="0">
                <a:solidFill>
                  <a:schemeClr val="bg1"/>
                </a:solidFill>
              </a:rPr>
              <a:t> </a:t>
            </a:r>
            <a:r>
              <a:rPr lang="en-US" b="1" dirty="0" err="1">
                <a:solidFill>
                  <a:schemeClr val="bg1"/>
                </a:solidFill>
              </a:rPr>
              <a:t>pháp</a:t>
            </a:r>
            <a:r>
              <a:rPr lang="en-US" b="1" dirty="0">
                <a:solidFill>
                  <a:schemeClr val="bg1"/>
                </a:solidFill>
              </a:rPr>
              <a:t> </a:t>
            </a:r>
            <a:r>
              <a:rPr lang="en-US" b="1" dirty="0" err="1">
                <a:solidFill>
                  <a:schemeClr val="bg1"/>
                </a:solidFill>
              </a:rPr>
              <a:t>lý</a:t>
            </a:r>
            <a:r>
              <a:rPr lang="en-US" b="1" dirty="0">
                <a:solidFill>
                  <a:schemeClr val="bg1"/>
                </a:solidFill>
              </a:rPr>
              <a:t> </a:t>
            </a:r>
            <a:r>
              <a:rPr lang="en-US" b="1" dirty="0" err="1">
                <a:solidFill>
                  <a:schemeClr val="bg1"/>
                </a:solidFill>
              </a:rPr>
              <a:t>xây</a:t>
            </a:r>
            <a:r>
              <a:rPr lang="en-US" b="1" dirty="0">
                <a:solidFill>
                  <a:schemeClr val="bg1"/>
                </a:solidFill>
              </a:rPr>
              <a:t> </a:t>
            </a:r>
            <a:r>
              <a:rPr lang="en-US" b="1" dirty="0" err="1">
                <a:solidFill>
                  <a:schemeClr val="bg1"/>
                </a:solidFill>
              </a:rPr>
              <a:t>dựng</a:t>
            </a:r>
            <a:r>
              <a:rPr lang="en-US" b="1" dirty="0">
                <a:solidFill>
                  <a:schemeClr val="bg1"/>
                </a:solidFill>
              </a:rPr>
              <a:t> </a:t>
            </a:r>
            <a:r>
              <a:rPr lang="en-US" b="1" dirty="0" err="1">
                <a:solidFill>
                  <a:schemeClr val="bg1"/>
                </a:solidFill>
              </a:rPr>
              <a:t>quy</a:t>
            </a:r>
            <a:r>
              <a:rPr lang="en-US" b="1" dirty="0">
                <a:solidFill>
                  <a:schemeClr val="bg1"/>
                </a:solidFill>
              </a:rPr>
              <a:t> </a:t>
            </a:r>
            <a:r>
              <a:rPr lang="en-US" b="1" dirty="0" err="1">
                <a:solidFill>
                  <a:schemeClr val="bg1"/>
                </a:solidFill>
              </a:rPr>
              <a:t>chế</a:t>
            </a:r>
            <a:r>
              <a:rPr lang="en-US" b="1" dirty="0">
                <a:solidFill>
                  <a:schemeClr val="bg1"/>
                </a:solidFill>
              </a:rPr>
              <a:t> chi </a:t>
            </a:r>
            <a:r>
              <a:rPr lang="en-US" b="1" dirty="0" err="1">
                <a:solidFill>
                  <a:schemeClr val="bg1"/>
                </a:solidFill>
              </a:rPr>
              <a:t>tiêu</a:t>
            </a:r>
            <a:r>
              <a:rPr lang="en-US" b="1" dirty="0">
                <a:solidFill>
                  <a:schemeClr val="bg1"/>
                </a:solidFill>
              </a:rPr>
              <a:t> </a:t>
            </a:r>
            <a:r>
              <a:rPr lang="en-US" b="1" dirty="0" err="1">
                <a:solidFill>
                  <a:schemeClr val="bg1"/>
                </a:solidFill>
              </a:rPr>
              <a:t>nội</a:t>
            </a:r>
            <a:r>
              <a:rPr lang="en-US" b="1" dirty="0">
                <a:solidFill>
                  <a:schemeClr val="bg1"/>
                </a:solidFill>
              </a:rPr>
              <a:t> </a:t>
            </a:r>
            <a:r>
              <a:rPr lang="en-US" b="1" dirty="0" err="1">
                <a:solidFill>
                  <a:schemeClr val="bg1"/>
                </a:solidFill>
              </a:rPr>
              <a:t>bộ</a:t>
            </a:r>
            <a:r>
              <a:rPr lang="en-US" b="1" dirty="0">
                <a:solidFill>
                  <a:schemeClr val="bg1"/>
                </a:solidFill>
              </a:rPr>
              <a:t>. </a:t>
            </a:r>
            <a:endParaRPr lang="en-GB" b="1" dirty="0">
              <a:solidFill>
                <a:schemeClr val="bg1"/>
              </a:solidFill>
            </a:endParaRPr>
          </a:p>
          <a:p>
            <a:pPr marL="0" indent="0">
              <a:buNone/>
            </a:pPr>
            <a:endParaRPr lang="en-GB" dirty="0">
              <a:solidFill>
                <a:schemeClr val="bg1"/>
              </a:solidFill>
            </a:endParaRPr>
          </a:p>
        </p:txBody>
      </p:sp>
      <p:sp>
        <p:nvSpPr>
          <p:cNvPr id="4" name="5-Point Star 3"/>
          <p:cNvSpPr/>
          <p:nvPr/>
        </p:nvSpPr>
        <p:spPr>
          <a:xfrm>
            <a:off x="4387850" y="1282700"/>
            <a:ext cx="368300" cy="36382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188196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670868" cy="1104900"/>
          </a:xfrm>
          <a:solidFill>
            <a:srgbClr val="B01513"/>
          </a:solidFill>
          <a:effectLst>
            <a:outerShdw blurRad="50800" dist="38100" dir="2700000" algn="tl" rotWithShape="0">
              <a:prstClr val="black">
                <a:alpha val="40000"/>
              </a:prstClr>
            </a:outerShdw>
          </a:effectLst>
        </p:spPr>
        <p:txBody>
          <a:bodyPr anchor="ctr"/>
          <a:lstStyle/>
          <a:p>
            <a:r>
              <a:rPr lang="en-US" sz="2800" b="1" dirty="0" err="1">
                <a:effectLst>
                  <a:outerShdw blurRad="50800" dist="38100" dir="16200000" rotWithShape="0">
                    <a:prstClr val="black">
                      <a:alpha val="40000"/>
                    </a:prstClr>
                  </a:outerShdw>
                </a:effectLst>
              </a:rPr>
              <a:t>Phần</a:t>
            </a:r>
            <a:r>
              <a:rPr lang="en-US" sz="2800" b="1" dirty="0">
                <a:effectLst>
                  <a:outerShdw blurRad="50800" dist="38100" dir="16200000" rotWithShape="0">
                    <a:prstClr val="black">
                      <a:alpha val="40000"/>
                    </a:prstClr>
                  </a:outerShdw>
                </a:effectLst>
              </a:rPr>
              <a:t> </a:t>
            </a:r>
            <a:r>
              <a:rPr lang="en-US" sz="2800" b="1" dirty="0" err="1">
                <a:effectLst>
                  <a:outerShdw blurRad="50800" dist="38100" dir="16200000" rotWithShape="0">
                    <a:prstClr val="black">
                      <a:alpha val="40000"/>
                    </a:prstClr>
                  </a:outerShdw>
                </a:effectLst>
              </a:rPr>
              <a:t>thứ</a:t>
            </a:r>
            <a:r>
              <a:rPr lang="en-US" sz="2800" b="1" dirty="0">
                <a:effectLst>
                  <a:outerShdw blurRad="50800" dist="38100" dir="16200000" rotWithShape="0">
                    <a:prstClr val="black">
                      <a:alpha val="40000"/>
                    </a:prstClr>
                  </a:outerShdw>
                </a:effectLst>
              </a:rPr>
              <a:t> </a:t>
            </a:r>
            <a:r>
              <a:rPr lang="en-US" sz="2800" b="1" dirty="0" err="1">
                <a:effectLst>
                  <a:outerShdw blurRad="50800" dist="38100" dir="16200000" rotWithShape="0">
                    <a:prstClr val="black">
                      <a:alpha val="40000"/>
                    </a:prstClr>
                  </a:outerShdw>
                </a:effectLst>
              </a:rPr>
              <a:t>nhất</a:t>
            </a:r>
            <a:r>
              <a:rPr lang="en-US" sz="2800" b="1" dirty="0">
                <a:effectLst>
                  <a:outerShdw blurRad="50800" dist="38100" dir="16200000" rotWithShape="0">
                    <a:prstClr val="black">
                      <a:alpha val="40000"/>
                    </a:prstClr>
                  </a:outerShdw>
                </a:effectLst>
              </a:rPr>
              <a:t> QUY CHẾ CHI TIÊU NỘI BỘ</a:t>
            </a:r>
          </a:p>
        </p:txBody>
      </p:sp>
      <p:sp>
        <p:nvSpPr>
          <p:cNvPr id="15" name="Rectangle 14"/>
          <p:cNvSpPr/>
          <p:nvPr/>
        </p:nvSpPr>
        <p:spPr>
          <a:xfrm>
            <a:off x="165100" y="1032450"/>
            <a:ext cx="8648700" cy="5940088"/>
          </a:xfrm>
          <a:prstGeom prst="rect">
            <a:avLst/>
          </a:prstGeom>
          <a:solidFill>
            <a:schemeClr val="tx1"/>
          </a:solidFill>
        </p:spPr>
        <p:txBody>
          <a:bodyPr wrap="square">
            <a:spAutoFit/>
          </a:bodyPr>
          <a:lstStyle/>
          <a:p>
            <a:r>
              <a:rPr lang="vi-VN" sz="2000" b="1" dirty="0">
                <a:solidFill>
                  <a:schemeClr val="bg1"/>
                </a:solidFill>
                <a:latin typeface="Times New Roman" panose="02020603050405020304" pitchFamily="18" charset="0"/>
                <a:cs typeface="Times New Roman" panose="02020603050405020304" pitchFamily="18" charset="0"/>
              </a:rPr>
              <a:t>III-  Chi quản lý hành chính (Điều 10 đến điều 16): Dự kiến chi  210.420.000 đồng </a:t>
            </a:r>
          </a:p>
          <a:p>
            <a:r>
              <a:rPr lang="vi-VN" sz="2000" b="1" dirty="0">
                <a:solidFill>
                  <a:schemeClr val="bg1"/>
                </a:solidFill>
                <a:latin typeface="Times New Roman" panose="02020603050405020304" pitchFamily="18" charset="0"/>
                <a:cs typeface="Times New Roman" panose="02020603050405020304" pitchFamily="18" charset="0"/>
              </a:rPr>
              <a:t>Điều 14. Công tác phí. Dự kiến chi 50.000.000 đồng</a:t>
            </a:r>
          </a:p>
          <a:p>
            <a:r>
              <a:rPr lang="vi-VN" sz="2000" b="1" dirty="0" smtClean="0">
                <a:solidFill>
                  <a:schemeClr val="bg1"/>
                </a:solidFill>
                <a:latin typeface="Times New Roman" panose="02020603050405020304" pitchFamily="18" charset="0"/>
                <a:cs typeface="Times New Roman" panose="02020603050405020304" pitchFamily="18" charset="0"/>
              </a:rPr>
              <a:t>1</a:t>
            </a:r>
            <a:r>
              <a:rPr lang="vi-VN" sz="2000" b="1" dirty="0">
                <a:solidFill>
                  <a:schemeClr val="bg1"/>
                </a:solidFill>
                <a:latin typeface="Times New Roman" panose="02020603050405020304" pitchFamily="18" charset="0"/>
                <a:cs typeface="Times New Roman" panose="02020603050405020304" pitchFamily="18" charset="0"/>
              </a:rPr>
              <a:t>. Thanh toán tiền tàu xe:</a:t>
            </a:r>
          </a:p>
          <a:p>
            <a:r>
              <a:rPr lang="vi-VN" sz="2000" dirty="0">
                <a:solidFill>
                  <a:schemeClr val="bg1"/>
                </a:solidFill>
                <a:latin typeface="Times New Roman" panose="02020603050405020304" pitchFamily="18" charset="0"/>
                <a:cs typeface="Times New Roman" panose="02020603050405020304" pitchFamily="18" charset="0"/>
              </a:rPr>
              <a:t>Người đi công tác tự túc phương tiện đi lại thì được thanh toán tiền tàu xe theo giá cước vận tải hành khách công cộng thông thường.</a:t>
            </a:r>
          </a:p>
          <a:p>
            <a:r>
              <a:rPr lang="vi-VN" sz="2000" dirty="0">
                <a:solidFill>
                  <a:schemeClr val="bg1"/>
                </a:solidFill>
                <a:latin typeface="Times New Roman" panose="02020603050405020304" pitchFamily="18" charset="0"/>
                <a:cs typeface="Times New Roman" panose="02020603050405020304" pitchFamily="18" charset="0"/>
              </a:rPr>
              <a:t>Đối với những vùng không có phương tiện vận tải: CB,CCVC đi công tác cách trụ sở đơn vị từ 10 km trở lên (đối với khu vực vùng cao, miền núi khó khăn có hệ số khu vực 0,5 và hải đảo) và từ 15 km (đối với các vùng còn lại) thì được khoán tiền tự túc phương tiện đi lại (cả đi và về) cho một chuyến đi tại các địa phương như sau: </a:t>
            </a:r>
          </a:p>
          <a:p>
            <a:r>
              <a:rPr lang="vi-VN" sz="2000" dirty="0">
                <a:solidFill>
                  <a:schemeClr val="bg1"/>
                </a:solidFill>
                <a:latin typeface="Times New Roman" panose="02020603050405020304" pitchFamily="18" charset="0"/>
                <a:cs typeface="Times New Roman" panose="02020603050405020304" pitchFamily="18" charset="0"/>
              </a:rPr>
              <a:t>- Đi công tác ngoại tỉnh và công tác trong tỉnh khác huyện: thì tiền vé tàu, vé xe được khoán với mức khoán như sau: 1.000 đ/km (cả đi và về) khi thanh toán phải kèm theo đủ hồ sơ, chứng từ hợp lệ.</a:t>
            </a:r>
          </a:p>
          <a:p>
            <a:r>
              <a:rPr lang="vi-VN" sz="2000" dirty="0">
                <a:solidFill>
                  <a:schemeClr val="bg1"/>
                </a:solidFill>
                <a:latin typeface="Times New Roman" panose="02020603050405020304" pitchFamily="18" charset="0"/>
                <a:cs typeface="Times New Roman" panose="02020603050405020304" pitchFamily="18" charset="0"/>
              </a:rPr>
              <a:t>- Đi công tác trong huyện:</a:t>
            </a:r>
          </a:p>
          <a:p>
            <a:r>
              <a:rPr lang="vi-VN" sz="2000" dirty="0">
                <a:solidFill>
                  <a:schemeClr val="bg1"/>
                </a:solidFill>
                <a:latin typeface="Times New Roman" panose="02020603050405020304" pitchFamily="18" charset="0"/>
                <a:cs typeface="Times New Roman" panose="02020603050405020304" pitchFamily="18" charset="0"/>
              </a:rPr>
              <a:t>+ Từ ChàVal đi đến công tác tại Thị trấn Thạnh Mỹ, xã Cà Dy, xã TàBhing được thanh toán: 120.000đ/chuyến (cả đi và về).	</a:t>
            </a:r>
          </a:p>
          <a:p>
            <a:r>
              <a:rPr lang="vi-VN" sz="2000" dirty="0">
                <a:solidFill>
                  <a:schemeClr val="bg1"/>
                </a:solidFill>
                <a:latin typeface="Times New Roman" panose="02020603050405020304" pitchFamily="18" charset="0"/>
                <a:cs typeface="Times New Roman" panose="02020603050405020304" pitchFamily="18" charset="0"/>
              </a:rPr>
              <a:t>+ Từ ChàVal đi đến công tác tại xã LaÊ, xã Tà Pơ được thanh toán: </a:t>
            </a:r>
            <a:r>
              <a:rPr lang="vi-VN" sz="2000" dirty="0" smtClean="0">
                <a:solidFill>
                  <a:schemeClr val="bg1"/>
                </a:solidFill>
                <a:latin typeface="Times New Roman" panose="02020603050405020304" pitchFamily="18" charset="0"/>
                <a:cs typeface="Times New Roman" panose="02020603050405020304" pitchFamily="18" charset="0"/>
              </a:rPr>
              <a:t>100.000đ/chuyến </a:t>
            </a:r>
            <a:r>
              <a:rPr lang="vi-VN" sz="2000" dirty="0">
                <a:solidFill>
                  <a:schemeClr val="bg1"/>
                </a:solidFill>
                <a:latin typeface="Times New Roman" panose="02020603050405020304" pitchFamily="18" charset="0"/>
                <a:cs typeface="Times New Roman" panose="02020603050405020304" pitchFamily="18" charset="0"/>
              </a:rPr>
              <a:t>(cả đi và về).</a:t>
            </a:r>
          </a:p>
        </p:txBody>
      </p:sp>
    </p:spTree>
    <p:extLst>
      <p:ext uri="{BB962C8B-B14F-4D97-AF65-F5344CB8AC3E}">
        <p14:creationId xmlns:p14="http://schemas.microsoft.com/office/powerpoint/2010/main" val="10344064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670868" cy="1104900"/>
          </a:xfrm>
          <a:solidFill>
            <a:srgbClr val="B01513"/>
          </a:solidFill>
          <a:effectLst>
            <a:outerShdw blurRad="50800" dist="38100" dir="2700000" algn="tl" rotWithShape="0">
              <a:prstClr val="black">
                <a:alpha val="40000"/>
              </a:prstClr>
            </a:outerShdw>
          </a:effectLst>
        </p:spPr>
        <p:txBody>
          <a:bodyPr anchor="ctr"/>
          <a:lstStyle/>
          <a:p>
            <a:r>
              <a:rPr lang="en-US" sz="2800" b="1" dirty="0" err="1">
                <a:effectLst>
                  <a:outerShdw blurRad="50800" dist="38100" dir="16200000" rotWithShape="0">
                    <a:prstClr val="black">
                      <a:alpha val="40000"/>
                    </a:prstClr>
                  </a:outerShdw>
                </a:effectLst>
              </a:rPr>
              <a:t>Phần</a:t>
            </a:r>
            <a:r>
              <a:rPr lang="en-US" sz="2800" b="1" dirty="0">
                <a:effectLst>
                  <a:outerShdw blurRad="50800" dist="38100" dir="16200000" rotWithShape="0">
                    <a:prstClr val="black">
                      <a:alpha val="40000"/>
                    </a:prstClr>
                  </a:outerShdw>
                </a:effectLst>
              </a:rPr>
              <a:t> </a:t>
            </a:r>
            <a:r>
              <a:rPr lang="en-US" sz="2800" b="1" dirty="0" err="1">
                <a:effectLst>
                  <a:outerShdw blurRad="50800" dist="38100" dir="16200000" rotWithShape="0">
                    <a:prstClr val="black">
                      <a:alpha val="40000"/>
                    </a:prstClr>
                  </a:outerShdw>
                </a:effectLst>
              </a:rPr>
              <a:t>thứ</a:t>
            </a:r>
            <a:r>
              <a:rPr lang="en-US" sz="2800" b="1" dirty="0">
                <a:effectLst>
                  <a:outerShdw blurRad="50800" dist="38100" dir="16200000" rotWithShape="0">
                    <a:prstClr val="black">
                      <a:alpha val="40000"/>
                    </a:prstClr>
                  </a:outerShdw>
                </a:effectLst>
              </a:rPr>
              <a:t> </a:t>
            </a:r>
            <a:r>
              <a:rPr lang="en-US" sz="2800" b="1" dirty="0" err="1">
                <a:effectLst>
                  <a:outerShdw blurRad="50800" dist="38100" dir="16200000" rotWithShape="0">
                    <a:prstClr val="black">
                      <a:alpha val="40000"/>
                    </a:prstClr>
                  </a:outerShdw>
                </a:effectLst>
              </a:rPr>
              <a:t>nhất</a:t>
            </a:r>
            <a:r>
              <a:rPr lang="en-US" sz="2800" b="1" dirty="0">
                <a:effectLst>
                  <a:outerShdw blurRad="50800" dist="38100" dir="16200000" rotWithShape="0">
                    <a:prstClr val="black">
                      <a:alpha val="40000"/>
                    </a:prstClr>
                  </a:outerShdw>
                </a:effectLst>
              </a:rPr>
              <a:t> QUY CHẾ CHI TIÊU NỘI BỘ</a:t>
            </a:r>
          </a:p>
        </p:txBody>
      </p:sp>
      <p:sp>
        <p:nvSpPr>
          <p:cNvPr id="15" name="Rectangle 14"/>
          <p:cNvSpPr/>
          <p:nvPr/>
        </p:nvSpPr>
        <p:spPr>
          <a:xfrm>
            <a:off x="228600" y="1261050"/>
            <a:ext cx="8648700" cy="5324535"/>
          </a:xfrm>
          <a:prstGeom prst="rect">
            <a:avLst/>
          </a:prstGeom>
          <a:solidFill>
            <a:schemeClr val="tx1"/>
          </a:solidFill>
        </p:spPr>
        <p:txBody>
          <a:bodyPr wrap="square">
            <a:spAutoFit/>
          </a:bodyPr>
          <a:lstStyle/>
          <a:p>
            <a:r>
              <a:rPr lang="vi-VN" sz="2000" b="1" dirty="0">
                <a:solidFill>
                  <a:schemeClr val="bg1"/>
                </a:solidFill>
                <a:latin typeface="Times New Roman" panose="02020603050405020304" pitchFamily="18" charset="0"/>
                <a:cs typeface="Times New Roman" panose="02020603050405020304" pitchFamily="18" charset="0"/>
              </a:rPr>
              <a:t>III-  Chi quản lý hành chính (Điều 10 đến điều 16): Dự kiến chi  210.420.000 đồng </a:t>
            </a:r>
          </a:p>
          <a:p>
            <a:r>
              <a:rPr lang="vi-VN" sz="2000" b="1" dirty="0">
                <a:solidFill>
                  <a:schemeClr val="bg1"/>
                </a:solidFill>
                <a:latin typeface="Times New Roman" panose="02020603050405020304" pitchFamily="18" charset="0"/>
                <a:cs typeface="Times New Roman" panose="02020603050405020304" pitchFamily="18" charset="0"/>
              </a:rPr>
              <a:t>3. Thanh toán tiền thuê phòng ngủ:</a:t>
            </a:r>
          </a:p>
          <a:p>
            <a:r>
              <a:rPr lang="vi-VN" sz="2000" dirty="0">
                <a:solidFill>
                  <a:schemeClr val="bg1"/>
                </a:solidFill>
                <a:latin typeface="Times New Roman" panose="02020603050405020304" pitchFamily="18" charset="0"/>
                <a:cs typeface="Times New Roman" panose="02020603050405020304" pitchFamily="18" charset="0"/>
              </a:rPr>
              <a:t>Cán bộ công chức, viên chức được đơn vị cử đi công tác được thanh toán khoán tiền thuê chỗ nghỉ như sau:</a:t>
            </a:r>
          </a:p>
          <a:p>
            <a:r>
              <a:rPr lang="vi-VN" sz="2000" dirty="0">
                <a:solidFill>
                  <a:schemeClr val="bg1"/>
                </a:solidFill>
                <a:latin typeface="Times New Roman" panose="02020603050405020304" pitchFamily="18" charset="0"/>
                <a:cs typeface="Times New Roman" panose="02020603050405020304" pitchFamily="18" charset="0"/>
              </a:rPr>
              <a:t>+ Đi công tác ngoại tỉnh:</a:t>
            </a:r>
          </a:p>
          <a:p>
            <a:r>
              <a:rPr lang="vi-VN" sz="2000" dirty="0">
                <a:solidFill>
                  <a:schemeClr val="bg1"/>
                </a:solidFill>
                <a:latin typeface="Times New Roman" panose="02020603050405020304" pitchFamily="18" charset="0"/>
                <a:cs typeface="Times New Roman" panose="02020603050405020304" pitchFamily="18" charset="0"/>
              </a:rPr>
              <a:t>- Đi công tác ở các Thành phố lớn (Hà Nội, Hồ Chí Minh, Hải Phòng, Cần Thơ, Đà Nẵng và các thành phố là đô thi loại I trực thuộc tỉnh): Mức tối đa không quá 350.000 đ/đêm/người. (hoặc theo hoá đơn Tài chính nhưng không quá 450.000đ/đêm/người).</a:t>
            </a:r>
          </a:p>
          <a:p>
            <a:r>
              <a:rPr lang="vi-VN" sz="2000" dirty="0">
                <a:solidFill>
                  <a:schemeClr val="bg1"/>
                </a:solidFill>
                <a:latin typeface="Times New Roman" panose="02020603050405020304" pitchFamily="18" charset="0"/>
                <a:cs typeface="Times New Roman" panose="02020603050405020304" pitchFamily="18" charset="0"/>
              </a:rPr>
              <a:t>- Đi công tác tại các vùng còn lại: Mức tối đa không quá 200.000đ/đêm/người (hoặc theo hoá đơn Tài chính nhưng không quá 300.000đ/đêm/người).</a:t>
            </a:r>
          </a:p>
          <a:p>
            <a:r>
              <a:rPr lang="vi-VN" sz="2000" dirty="0">
                <a:solidFill>
                  <a:schemeClr val="bg1"/>
                </a:solidFill>
                <a:latin typeface="Times New Roman" panose="02020603050405020304" pitchFamily="18" charset="0"/>
                <a:cs typeface="Times New Roman" panose="02020603050405020304" pitchFamily="18" charset="0"/>
              </a:rPr>
              <a:t>+ Đi công tác trong tỉnh:</a:t>
            </a:r>
          </a:p>
          <a:p>
            <a:r>
              <a:rPr lang="vi-VN" sz="2000" dirty="0">
                <a:solidFill>
                  <a:schemeClr val="bg1"/>
                </a:solidFill>
                <a:latin typeface="Times New Roman" panose="02020603050405020304" pitchFamily="18" charset="0"/>
                <a:cs typeface="Times New Roman" panose="02020603050405020304" pitchFamily="18" charset="0"/>
              </a:rPr>
              <a:t>- Đi công tác tại thành phố Tam Kỳ, Hội An: Mức tối đa không quá 150.000đ/đêm/người (hoặc theo hoá đơn Tài chính nhưng không quá 250.000đ/đêm/người).</a:t>
            </a:r>
          </a:p>
          <a:p>
            <a:r>
              <a:rPr lang="vi-VN" sz="2000" b="1" dirty="0">
                <a:solidFill>
                  <a:schemeClr val="bg1"/>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1948742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670868" cy="1104900"/>
          </a:xfrm>
          <a:solidFill>
            <a:srgbClr val="B01513"/>
          </a:solidFill>
          <a:effectLst>
            <a:outerShdw blurRad="50800" dist="38100" dir="2700000" algn="tl" rotWithShape="0">
              <a:prstClr val="black">
                <a:alpha val="40000"/>
              </a:prstClr>
            </a:outerShdw>
          </a:effectLst>
        </p:spPr>
        <p:txBody>
          <a:bodyPr anchor="ctr"/>
          <a:lstStyle/>
          <a:p>
            <a:r>
              <a:rPr lang="en-US" sz="2800" b="1" dirty="0" err="1">
                <a:effectLst>
                  <a:outerShdw blurRad="50800" dist="38100" dir="16200000" rotWithShape="0">
                    <a:prstClr val="black">
                      <a:alpha val="40000"/>
                    </a:prstClr>
                  </a:outerShdw>
                </a:effectLst>
              </a:rPr>
              <a:t>Phần</a:t>
            </a:r>
            <a:r>
              <a:rPr lang="en-US" sz="2800" b="1" dirty="0">
                <a:effectLst>
                  <a:outerShdw blurRad="50800" dist="38100" dir="16200000" rotWithShape="0">
                    <a:prstClr val="black">
                      <a:alpha val="40000"/>
                    </a:prstClr>
                  </a:outerShdw>
                </a:effectLst>
              </a:rPr>
              <a:t> </a:t>
            </a:r>
            <a:r>
              <a:rPr lang="en-US" sz="2800" b="1" dirty="0" err="1">
                <a:effectLst>
                  <a:outerShdw blurRad="50800" dist="38100" dir="16200000" rotWithShape="0">
                    <a:prstClr val="black">
                      <a:alpha val="40000"/>
                    </a:prstClr>
                  </a:outerShdw>
                </a:effectLst>
              </a:rPr>
              <a:t>thứ</a:t>
            </a:r>
            <a:r>
              <a:rPr lang="en-US" sz="2800" b="1" dirty="0">
                <a:effectLst>
                  <a:outerShdw blurRad="50800" dist="38100" dir="16200000" rotWithShape="0">
                    <a:prstClr val="black">
                      <a:alpha val="40000"/>
                    </a:prstClr>
                  </a:outerShdw>
                </a:effectLst>
              </a:rPr>
              <a:t> </a:t>
            </a:r>
            <a:r>
              <a:rPr lang="en-US" sz="2800" b="1" dirty="0" err="1">
                <a:effectLst>
                  <a:outerShdw blurRad="50800" dist="38100" dir="16200000" rotWithShape="0">
                    <a:prstClr val="black">
                      <a:alpha val="40000"/>
                    </a:prstClr>
                  </a:outerShdw>
                </a:effectLst>
              </a:rPr>
              <a:t>nhất</a:t>
            </a:r>
            <a:r>
              <a:rPr lang="en-US" sz="2800" b="1" dirty="0">
                <a:effectLst>
                  <a:outerShdw blurRad="50800" dist="38100" dir="16200000" rotWithShape="0">
                    <a:prstClr val="black">
                      <a:alpha val="40000"/>
                    </a:prstClr>
                  </a:outerShdw>
                </a:effectLst>
              </a:rPr>
              <a:t> QUY CHẾ CHI TIÊU NỘI BỘ</a:t>
            </a:r>
          </a:p>
        </p:txBody>
      </p:sp>
      <p:sp>
        <p:nvSpPr>
          <p:cNvPr id="15" name="Rectangle 14"/>
          <p:cNvSpPr/>
          <p:nvPr/>
        </p:nvSpPr>
        <p:spPr>
          <a:xfrm>
            <a:off x="228600" y="1261050"/>
            <a:ext cx="8648700" cy="4401205"/>
          </a:xfrm>
          <a:prstGeom prst="rect">
            <a:avLst/>
          </a:prstGeom>
          <a:solidFill>
            <a:schemeClr val="tx1"/>
          </a:solidFill>
        </p:spPr>
        <p:txBody>
          <a:bodyPr wrap="square">
            <a:spAutoFit/>
          </a:bodyPr>
          <a:lstStyle/>
          <a:p>
            <a:r>
              <a:rPr lang="vi-VN" sz="2000" b="1" dirty="0">
                <a:solidFill>
                  <a:schemeClr val="bg1"/>
                </a:solidFill>
                <a:latin typeface="Times New Roman" panose="02020603050405020304" pitchFamily="18" charset="0"/>
                <a:cs typeface="Times New Roman" panose="02020603050405020304" pitchFamily="18" charset="0"/>
              </a:rPr>
              <a:t>III-  Chi quản lý hành chính (Điều 10 đến điều 16): Dự kiến chi  210.420.000 đồng </a:t>
            </a:r>
          </a:p>
          <a:p>
            <a:r>
              <a:rPr lang="vi-VN" sz="2000" b="1" dirty="0">
                <a:solidFill>
                  <a:schemeClr val="bg1"/>
                </a:solidFill>
                <a:latin typeface="Times New Roman" panose="02020603050405020304" pitchFamily="18" charset="0"/>
                <a:cs typeface="Times New Roman" panose="02020603050405020304" pitchFamily="18" charset="0"/>
              </a:rPr>
              <a:t>3. Thanh toán tiền thuê phòng ngủ:</a:t>
            </a:r>
          </a:p>
          <a:p>
            <a:r>
              <a:rPr lang="vi-VN" sz="2000" dirty="0">
                <a:solidFill>
                  <a:schemeClr val="bg1"/>
                </a:solidFill>
                <a:latin typeface="Times New Roman" panose="02020603050405020304" pitchFamily="18" charset="0"/>
                <a:cs typeface="Times New Roman" panose="02020603050405020304" pitchFamily="18" charset="0"/>
              </a:rPr>
              <a:t>- Đi công tác tại các vùng còn lại: Mức tối đa không quá 100.000đ/đêm/người.(hoặc theo hoá đơn Tài chính nhưng không quá 200.000đ/đêm/người)</a:t>
            </a:r>
          </a:p>
          <a:p>
            <a:r>
              <a:rPr lang="vi-VN" sz="2000" dirty="0">
                <a:solidFill>
                  <a:schemeClr val="bg1"/>
                </a:solidFill>
                <a:latin typeface="Times New Roman" panose="02020603050405020304" pitchFamily="18" charset="0"/>
                <a:cs typeface="Times New Roman" panose="02020603050405020304" pitchFamily="18" charset="0"/>
              </a:rPr>
              <a:t>- Đi công tác trong huyện khoán 50.000đ/đêm/người</a:t>
            </a:r>
          </a:p>
          <a:p>
            <a:r>
              <a:rPr lang="vi-VN" sz="2000" dirty="0">
                <a:solidFill>
                  <a:schemeClr val="bg1"/>
                </a:solidFill>
                <a:latin typeface="Times New Roman" panose="02020603050405020304" pitchFamily="18" charset="0"/>
                <a:cs typeface="Times New Roman" panose="02020603050405020304" pitchFamily="18" charset="0"/>
              </a:rPr>
              <a:t>Chứng từ làm căn cứ thanh toán khoán tiền thuê chỗ nghỉ là công văn, thông báo triệu tập của cấp trên, giấy đi đường có ký duyệt đóng dấu của thủ trưởng đơn vị cử CB, CCVC đi công tác và ký xác nhận đóng dấu ngày đến, ngày đi của cơ quan nơi CB, CCVC đến công tác và hoá đơn hợp pháp trong trường hợp thanh toán theo giá thuê phòng thực tế. Trường hợp theo yêu cầu nhiệm vụ công tác mà không có giấy triệu tập thì Hiệu trưởng mới có quyền giới thiệu CBVC đi công tác.</a:t>
            </a:r>
          </a:p>
          <a:p>
            <a:r>
              <a:rPr lang="vi-VN" sz="2000" b="1" dirty="0">
                <a:solidFill>
                  <a:schemeClr val="bg1"/>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0073304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670868" cy="1104900"/>
          </a:xfrm>
          <a:solidFill>
            <a:srgbClr val="B01513"/>
          </a:solidFill>
          <a:effectLst>
            <a:outerShdw blurRad="50800" dist="38100" dir="2700000" algn="tl" rotWithShape="0">
              <a:prstClr val="black">
                <a:alpha val="40000"/>
              </a:prstClr>
            </a:outerShdw>
          </a:effectLst>
        </p:spPr>
        <p:txBody>
          <a:bodyPr anchor="ctr"/>
          <a:lstStyle/>
          <a:p>
            <a:r>
              <a:rPr lang="en-US" sz="2800" b="1" dirty="0" err="1">
                <a:effectLst>
                  <a:outerShdw blurRad="50800" dist="38100" dir="16200000" rotWithShape="0">
                    <a:prstClr val="black">
                      <a:alpha val="40000"/>
                    </a:prstClr>
                  </a:outerShdw>
                </a:effectLst>
              </a:rPr>
              <a:t>Phần</a:t>
            </a:r>
            <a:r>
              <a:rPr lang="en-US" sz="2800" b="1" dirty="0">
                <a:effectLst>
                  <a:outerShdw blurRad="50800" dist="38100" dir="16200000" rotWithShape="0">
                    <a:prstClr val="black">
                      <a:alpha val="40000"/>
                    </a:prstClr>
                  </a:outerShdw>
                </a:effectLst>
              </a:rPr>
              <a:t> </a:t>
            </a:r>
            <a:r>
              <a:rPr lang="en-US" sz="2800" b="1" dirty="0" err="1">
                <a:effectLst>
                  <a:outerShdw blurRad="50800" dist="38100" dir="16200000" rotWithShape="0">
                    <a:prstClr val="black">
                      <a:alpha val="40000"/>
                    </a:prstClr>
                  </a:outerShdw>
                </a:effectLst>
              </a:rPr>
              <a:t>thứ</a:t>
            </a:r>
            <a:r>
              <a:rPr lang="en-US" sz="2800" b="1" dirty="0">
                <a:effectLst>
                  <a:outerShdw blurRad="50800" dist="38100" dir="16200000" rotWithShape="0">
                    <a:prstClr val="black">
                      <a:alpha val="40000"/>
                    </a:prstClr>
                  </a:outerShdw>
                </a:effectLst>
              </a:rPr>
              <a:t> </a:t>
            </a:r>
            <a:r>
              <a:rPr lang="en-US" sz="2800" b="1" dirty="0" err="1">
                <a:effectLst>
                  <a:outerShdw blurRad="50800" dist="38100" dir="16200000" rotWithShape="0">
                    <a:prstClr val="black">
                      <a:alpha val="40000"/>
                    </a:prstClr>
                  </a:outerShdw>
                </a:effectLst>
              </a:rPr>
              <a:t>nhất</a:t>
            </a:r>
            <a:r>
              <a:rPr lang="en-US" sz="2800" b="1" dirty="0">
                <a:effectLst>
                  <a:outerShdw blurRad="50800" dist="38100" dir="16200000" rotWithShape="0">
                    <a:prstClr val="black">
                      <a:alpha val="40000"/>
                    </a:prstClr>
                  </a:outerShdw>
                </a:effectLst>
              </a:rPr>
              <a:t> QUY CHẾ CHI TIÊU NỘI BỘ</a:t>
            </a:r>
          </a:p>
        </p:txBody>
      </p:sp>
      <p:sp>
        <p:nvSpPr>
          <p:cNvPr id="15" name="Rectangle 14"/>
          <p:cNvSpPr/>
          <p:nvPr/>
        </p:nvSpPr>
        <p:spPr>
          <a:xfrm>
            <a:off x="228600" y="1261050"/>
            <a:ext cx="8648700" cy="2862322"/>
          </a:xfrm>
          <a:prstGeom prst="rect">
            <a:avLst/>
          </a:prstGeom>
          <a:solidFill>
            <a:schemeClr val="tx1"/>
          </a:solidFill>
        </p:spPr>
        <p:txBody>
          <a:bodyPr wrap="square">
            <a:spAutoFit/>
          </a:bodyPr>
          <a:lstStyle/>
          <a:p>
            <a:r>
              <a:rPr lang="vi-VN" sz="2000" b="1" dirty="0">
                <a:solidFill>
                  <a:schemeClr val="bg1"/>
                </a:solidFill>
                <a:latin typeface="Times New Roman" panose="02020603050405020304" pitchFamily="18" charset="0"/>
                <a:cs typeface="Times New Roman" panose="02020603050405020304" pitchFamily="18" charset="0"/>
              </a:rPr>
              <a:t>III-  Chi quản lý hành chính (Điều 10 đến điều 16): Dự kiến chi  210.420.000 đồng </a:t>
            </a:r>
          </a:p>
          <a:p>
            <a:r>
              <a:rPr lang="vi-VN" sz="2000" b="1" dirty="0">
                <a:solidFill>
                  <a:schemeClr val="bg1"/>
                </a:solidFill>
                <a:latin typeface="Times New Roman" panose="02020603050405020304" pitchFamily="18" charset="0"/>
                <a:cs typeface="Times New Roman" panose="02020603050405020304" pitchFamily="18" charset="0"/>
              </a:rPr>
              <a:t>Điều 15. Chi phí thuê mướn. Dự kiến chi 15.000.000 đồng</a:t>
            </a:r>
          </a:p>
          <a:p>
            <a:r>
              <a:rPr lang="vi-VN" sz="2000" dirty="0">
                <a:solidFill>
                  <a:schemeClr val="bg1"/>
                </a:solidFill>
                <a:latin typeface="Times New Roman" panose="02020603050405020304" pitchFamily="18" charset="0"/>
                <a:cs typeface="Times New Roman" panose="02020603050405020304" pitchFamily="18" charset="0"/>
              </a:rPr>
              <a:t>1. Thuê phương tiện vận chuyển: khi đơn vị có nhu cầu vận chuyển hàng hóa hoặc đưa đoàn cán bộ đi công tác mà không có phương tiện thì được thuê mướn bên ngoài, phải lập thủ tục thuê mướn và số tiền thuê mướn ( Phải có hợp đồng thuê mướn theo quy định) định mức chi theo thực tế.</a:t>
            </a:r>
          </a:p>
          <a:p>
            <a:r>
              <a:rPr lang="vi-VN" sz="2000" dirty="0">
                <a:solidFill>
                  <a:schemeClr val="bg1"/>
                </a:solidFill>
                <a:latin typeface="Times New Roman" panose="02020603050405020304" pitchFamily="18" charset="0"/>
                <a:cs typeface="Times New Roman" panose="02020603050405020304" pitchFamily="18" charset="0"/>
              </a:rPr>
              <a:t>2. Vệ sinh môi trường định mức chi: 500.000đ/tháng x 12 tháng =6.000.000 đồng</a:t>
            </a:r>
          </a:p>
          <a:p>
            <a:r>
              <a:rPr lang="vi-VN" sz="2000" b="1" dirty="0">
                <a:solidFill>
                  <a:schemeClr val="bg1"/>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7719815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670868" cy="1104900"/>
          </a:xfrm>
          <a:solidFill>
            <a:srgbClr val="B01513"/>
          </a:solidFill>
          <a:effectLst>
            <a:outerShdw blurRad="50800" dist="38100" dir="2700000" algn="tl" rotWithShape="0">
              <a:prstClr val="black">
                <a:alpha val="40000"/>
              </a:prstClr>
            </a:outerShdw>
          </a:effectLst>
        </p:spPr>
        <p:txBody>
          <a:bodyPr anchor="ctr"/>
          <a:lstStyle/>
          <a:p>
            <a:r>
              <a:rPr lang="en-US" sz="2800" b="1" dirty="0" err="1">
                <a:effectLst>
                  <a:outerShdw blurRad="50800" dist="38100" dir="16200000" rotWithShape="0">
                    <a:prstClr val="black">
                      <a:alpha val="40000"/>
                    </a:prstClr>
                  </a:outerShdw>
                </a:effectLst>
              </a:rPr>
              <a:t>Phần</a:t>
            </a:r>
            <a:r>
              <a:rPr lang="en-US" sz="2800" b="1" dirty="0">
                <a:effectLst>
                  <a:outerShdw blurRad="50800" dist="38100" dir="16200000" rotWithShape="0">
                    <a:prstClr val="black">
                      <a:alpha val="40000"/>
                    </a:prstClr>
                  </a:outerShdw>
                </a:effectLst>
              </a:rPr>
              <a:t> </a:t>
            </a:r>
            <a:r>
              <a:rPr lang="en-US" sz="2800" b="1" dirty="0" err="1">
                <a:effectLst>
                  <a:outerShdw blurRad="50800" dist="38100" dir="16200000" rotWithShape="0">
                    <a:prstClr val="black">
                      <a:alpha val="40000"/>
                    </a:prstClr>
                  </a:outerShdw>
                </a:effectLst>
              </a:rPr>
              <a:t>thứ</a:t>
            </a:r>
            <a:r>
              <a:rPr lang="en-US" sz="2800" b="1" dirty="0">
                <a:effectLst>
                  <a:outerShdw blurRad="50800" dist="38100" dir="16200000" rotWithShape="0">
                    <a:prstClr val="black">
                      <a:alpha val="40000"/>
                    </a:prstClr>
                  </a:outerShdw>
                </a:effectLst>
              </a:rPr>
              <a:t> </a:t>
            </a:r>
            <a:r>
              <a:rPr lang="en-US" sz="2800" b="1" dirty="0" err="1">
                <a:effectLst>
                  <a:outerShdw blurRad="50800" dist="38100" dir="16200000" rotWithShape="0">
                    <a:prstClr val="black">
                      <a:alpha val="40000"/>
                    </a:prstClr>
                  </a:outerShdw>
                </a:effectLst>
              </a:rPr>
              <a:t>nhất</a:t>
            </a:r>
            <a:r>
              <a:rPr lang="en-US" sz="2800" b="1" dirty="0">
                <a:effectLst>
                  <a:outerShdw blurRad="50800" dist="38100" dir="16200000" rotWithShape="0">
                    <a:prstClr val="black">
                      <a:alpha val="40000"/>
                    </a:prstClr>
                  </a:outerShdw>
                </a:effectLst>
              </a:rPr>
              <a:t> QUY CHẾ CHI TIÊU NỘI BỘ</a:t>
            </a:r>
          </a:p>
        </p:txBody>
      </p:sp>
      <p:sp>
        <p:nvSpPr>
          <p:cNvPr id="15" name="Rectangle 14"/>
          <p:cNvSpPr/>
          <p:nvPr/>
        </p:nvSpPr>
        <p:spPr>
          <a:xfrm>
            <a:off x="127000" y="1104900"/>
            <a:ext cx="9017000" cy="5632311"/>
          </a:xfrm>
          <a:prstGeom prst="rect">
            <a:avLst/>
          </a:prstGeom>
          <a:solidFill>
            <a:schemeClr val="tx1"/>
          </a:solidFill>
        </p:spPr>
        <p:txBody>
          <a:bodyPr wrap="square">
            <a:spAutoFit/>
          </a:bodyPr>
          <a:lstStyle/>
          <a:p>
            <a:r>
              <a:rPr lang="vi-VN" sz="2000" b="1" dirty="0">
                <a:solidFill>
                  <a:schemeClr val="bg1"/>
                </a:solidFill>
                <a:latin typeface="Times New Roman" panose="02020603050405020304" pitchFamily="18" charset="0"/>
                <a:cs typeface="Times New Roman" panose="02020603050405020304" pitchFamily="18" charset="0"/>
              </a:rPr>
              <a:t>III-  Chi quản lý hành chính (Điều 10 đến điều 16): Dự kiến chi  210.420.000 đồng </a:t>
            </a:r>
          </a:p>
          <a:p>
            <a:r>
              <a:rPr lang="vi-VN" sz="2000" b="1" dirty="0">
                <a:solidFill>
                  <a:schemeClr val="bg1"/>
                </a:solidFill>
                <a:latin typeface="Times New Roman" panose="02020603050405020304" pitchFamily="18" charset="0"/>
                <a:cs typeface="Times New Roman" panose="02020603050405020304" pitchFamily="18" charset="0"/>
              </a:rPr>
              <a:t>Điều 16. Mua sắm, sửa chữa thường xuyên. Dự kiến chi 32.000.000 đồng</a:t>
            </a:r>
          </a:p>
          <a:p>
            <a:r>
              <a:rPr lang="vi-VN" sz="2000" b="1" dirty="0">
                <a:solidFill>
                  <a:schemeClr val="bg1"/>
                </a:solidFill>
                <a:latin typeface="Times New Roman" panose="02020603050405020304" pitchFamily="18" charset="0"/>
                <a:cs typeface="Times New Roman" panose="02020603050405020304" pitchFamily="18" charset="0"/>
              </a:rPr>
              <a:t>2.	Chi sửa chữa nhỏ TSCĐ (Mục 6900):</a:t>
            </a:r>
          </a:p>
          <a:p>
            <a:r>
              <a:rPr lang="vi-VN" sz="2000" dirty="0">
                <a:solidFill>
                  <a:schemeClr val="bg1"/>
                </a:solidFill>
                <a:latin typeface="Times New Roman" panose="02020603050405020304" pitchFamily="18" charset="0"/>
                <a:cs typeface="Times New Roman" panose="02020603050405020304" pitchFamily="18" charset="0"/>
              </a:rPr>
              <a:t>- Chi sửa chữa máy vi tính và bảo trì máy vi tính: Định kỳ hằng quý, năm đơn vị tiến hành sửa chữa, bảo trì máy tính mỗi lần sửa chữa, bảo trì máy tính không quá 200.000đ/máy. Trong quá trình sửa chữa nếu có thay thế linh kiện thì phải được sự đồng ý của thủ trưởng đơn vị phê duyệt và phải kèm theo chứng từ thanh toán hợp lệ. Mức chi không quá 5.000.000đ/năm.</a:t>
            </a:r>
          </a:p>
          <a:p>
            <a:r>
              <a:rPr lang="vi-VN" sz="2000" dirty="0">
                <a:solidFill>
                  <a:schemeClr val="bg1"/>
                </a:solidFill>
                <a:latin typeface="Times New Roman" panose="02020603050405020304" pitchFamily="18" charset="0"/>
                <a:cs typeface="Times New Roman" panose="02020603050405020304" pitchFamily="18" charset="0"/>
              </a:rPr>
              <a:t>- Chi sửa chữa máy in, máy photocoppy cho cơ quan theo thực tế phát sinh nhưng không quá 5.000.000đ/năm.</a:t>
            </a:r>
          </a:p>
          <a:p>
            <a:r>
              <a:rPr lang="vi-VN" sz="2000" dirty="0">
                <a:solidFill>
                  <a:schemeClr val="bg1"/>
                </a:solidFill>
                <a:latin typeface="Times New Roman" panose="02020603050405020304" pitchFamily="18" charset="0"/>
                <a:cs typeface="Times New Roman" panose="02020603050405020304" pitchFamily="18" charset="0"/>
              </a:rPr>
              <a:t>- Chi sửa chữa nhỏ bàn ghế giáo viên, học sinh , bàn ghế làm việc, bàn ghế hội đồng theo thực tế phát sinh không quá 3.000.000đ/năm</a:t>
            </a:r>
          </a:p>
          <a:p>
            <a:r>
              <a:rPr lang="vi-VN" sz="2000" dirty="0">
                <a:solidFill>
                  <a:schemeClr val="bg1"/>
                </a:solidFill>
                <a:latin typeface="Times New Roman" panose="02020603050405020304" pitchFamily="18" charset="0"/>
                <a:cs typeface="Times New Roman" panose="02020603050405020304" pitchFamily="18" charset="0"/>
              </a:rPr>
              <a:t>- Chi sửa chữa phòng học, phòng chức năng, khu hiệu bộ và phòng khác (như sửa, đóng la phông, thay cửa kính, thay cửa hư hỏng, tường, nền…) mức chi không quá 10.000.000 đ/năm.</a:t>
            </a:r>
          </a:p>
          <a:p>
            <a:r>
              <a:rPr lang="vi-VN" sz="2000" dirty="0">
                <a:solidFill>
                  <a:schemeClr val="bg1"/>
                </a:solidFill>
                <a:latin typeface="Times New Roman" panose="02020603050405020304" pitchFamily="18" charset="0"/>
                <a:cs typeface="Times New Roman" panose="02020603050405020304" pitchFamily="18" charset="0"/>
              </a:rPr>
              <a:t>- Quét vôi phòng học, phòng chức năng, tu sửa cơ sở vật chất, chi sửa chữa đường điện, đường ống nước, các công trình hạ tầng cơ sở khác của cơ quan nhưng phải có kế hoạch sửa chữa cụ thể, Mức chi không quá 15.000.000đ/năm</a:t>
            </a:r>
            <a:r>
              <a:rPr lang="vi-VN" sz="2000" dirty="0" smtClean="0">
                <a:solidFill>
                  <a:schemeClr val="bg1"/>
                </a:solidFill>
                <a:latin typeface="Times New Roman" panose="02020603050405020304" pitchFamily="18" charset="0"/>
                <a:cs typeface="Times New Roman" panose="02020603050405020304" pitchFamily="18" charset="0"/>
              </a:rPr>
              <a:t>.</a:t>
            </a:r>
            <a:r>
              <a:rPr lang="vi-VN" sz="2000" dirty="0">
                <a:solidFill>
                  <a:schemeClr val="bg1"/>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2799698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670868" cy="1104900"/>
          </a:xfrm>
          <a:solidFill>
            <a:srgbClr val="B01513"/>
          </a:solidFill>
          <a:effectLst>
            <a:outerShdw blurRad="50800" dist="38100" dir="2700000" algn="tl" rotWithShape="0">
              <a:prstClr val="black">
                <a:alpha val="40000"/>
              </a:prstClr>
            </a:outerShdw>
          </a:effectLst>
        </p:spPr>
        <p:txBody>
          <a:bodyPr anchor="ctr"/>
          <a:lstStyle/>
          <a:p>
            <a:r>
              <a:rPr lang="en-US" sz="2800" b="1" dirty="0" err="1">
                <a:effectLst>
                  <a:outerShdw blurRad="50800" dist="38100" dir="16200000" rotWithShape="0">
                    <a:prstClr val="black">
                      <a:alpha val="40000"/>
                    </a:prstClr>
                  </a:outerShdw>
                </a:effectLst>
              </a:rPr>
              <a:t>Phần</a:t>
            </a:r>
            <a:r>
              <a:rPr lang="en-US" sz="2800" b="1" dirty="0">
                <a:effectLst>
                  <a:outerShdw blurRad="50800" dist="38100" dir="16200000" rotWithShape="0">
                    <a:prstClr val="black">
                      <a:alpha val="40000"/>
                    </a:prstClr>
                  </a:outerShdw>
                </a:effectLst>
              </a:rPr>
              <a:t> </a:t>
            </a:r>
            <a:r>
              <a:rPr lang="en-US" sz="2800" b="1" dirty="0" err="1">
                <a:effectLst>
                  <a:outerShdw blurRad="50800" dist="38100" dir="16200000" rotWithShape="0">
                    <a:prstClr val="black">
                      <a:alpha val="40000"/>
                    </a:prstClr>
                  </a:outerShdw>
                </a:effectLst>
              </a:rPr>
              <a:t>thứ</a:t>
            </a:r>
            <a:r>
              <a:rPr lang="en-US" sz="2800" b="1" dirty="0">
                <a:effectLst>
                  <a:outerShdw blurRad="50800" dist="38100" dir="16200000" rotWithShape="0">
                    <a:prstClr val="black">
                      <a:alpha val="40000"/>
                    </a:prstClr>
                  </a:outerShdw>
                </a:effectLst>
              </a:rPr>
              <a:t> </a:t>
            </a:r>
            <a:r>
              <a:rPr lang="en-US" sz="2800" b="1" dirty="0" err="1">
                <a:effectLst>
                  <a:outerShdw blurRad="50800" dist="38100" dir="16200000" rotWithShape="0">
                    <a:prstClr val="black">
                      <a:alpha val="40000"/>
                    </a:prstClr>
                  </a:outerShdw>
                </a:effectLst>
              </a:rPr>
              <a:t>nhất</a:t>
            </a:r>
            <a:r>
              <a:rPr lang="en-US" sz="2800" b="1" dirty="0">
                <a:effectLst>
                  <a:outerShdw blurRad="50800" dist="38100" dir="16200000" rotWithShape="0">
                    <a:prstClr val="black">
                      <a:alpha val="40000"/>
                    </a:prstClr>
                  </a:outerShdw>
                </a:effectLst>
              </a:rPr>
              <a:t> QUY CHẾ CHI TIÊU NỘI BỘ</a:t>
            </a:r>
          </a:p>
        </p:txBody>
      </p:sp>
      <p:sp>
        <p:nvSpPr>
          <p:cNvPr id="15" name="Rectangle 14"/>
          <p:cNvSpPr/>
          <p:nvPr/>
        </p:nvSpPr>
        <p:spPr>
          <a:xfrm>
            <a:off x="215900" y="1222950"/>
            <a:ext cx="8648700" cy="5324535"/>
          </a:xfrm>
          <a:prstGeom prst="rect">
            <a:avLst/>
          </a:prstGeom>
          <a:solidFill>
            <a:schemeClr val="tx1"/>
          </a:solidFill>
        </p:spPr>
        <p:txBody>
          <a:bodyPr wrap="square">
            <a:spAutoFit/>
          </a:bodyPr>
          <a:lstStyle/>
          <a:p>
            <a:r>
              <a:rPr lang="vi-VN" sz="2000" b="1" dirty="0">
                <a:solidFill>
                  <a:schemeClr val="bg1"/>
                </a:solidFill>
                <a:latin typeface="Times New Roman" panose="02020603050405020304" pitchFamily="18" charset="0"/>
                <a:cs typeface="Times New Roman" panose="02020603050405020304" pitchFamily="18" charset="0"/>
              </a:rPr>
              <a:t>IV-Chi phí nghiệp vụ chuyên môn ngành (Điều 17): Dự kiến chi 20.000.000 đồng</a:t>
            </a:r>
          </a:p>
          <a:p>
            <a:r>
              <a:rPr lang="vi-VN" sz="2000" b="1" dirty="0">
                <a:solidFill>
                  <a:schemeClr val="bg1"/>
                </a:solidFill>
                <a:latin typeface="Times New Roman" panose="02020603050405020304" pitchFamily="18" charset="0"/>
                <a:cs typeface="Times New Roman" panose="02020603050405020304" pitchFamily="18" charset="0"/>
              </a:rPr>
              <a:t>Điều 17. Chi phí nghiệp vụ chuyên môn ngành. Dự kiến chi 20.000.000 đồng</a:t>
            </a:r>
          </a:p>
          <a:p>
            <a:r>
              <a:rPr lang="vi-VN" sz="2000" b="1" dirty="0">
                <a:solidFill>
                  <a:schemeClr val="bg1"/>
                </a:solidFill>
                <a:latin typeface="Times New Roman" panose="02020603050405020304" pitchFamily="18" charset="0"/>
                <a:cs typeface="Times New Roman" panose="02020603050405020304" pitchFamily="18" charset="0"/>
              </a:rPr>
              <a:t>	</a:t>
            </a:r>
            <a:r>
              <a:rPr lang="vi-VN" sz="2000" dirty="0">
                <a:solidFill>
                  <a:schemeClr val="bg1"/>
                </a:solidFill>
                <a:latin typeface="Times New Roman" panose="02020603050405020304" pitchFamily="18" charset="0"/>
                <a:cs typeface="Times New Roman" panose="02020603050405020304" pitchFamily="18" charset="0"/>
              </a:rPr>
              <a:t>- Chi hoạt động chuyên môn của từng bộ phận, của trường đã được lập kế hoạch cụ thể.</a:t>
            </a:r>
          </a:p>
          <a:p>
            <a:r>
              <a:rPr lang="vi-VN" sz="2000" dirty="0">
                <a:solidFill>
                  <a:schemeClr val="bg1"/>
                </a:solidFill>
                <a:latin typeface="Times New Roman" panose="02020603050405020304" pitchFamily="18" charset="0"/>
                <a:cs typeface="Times New Roman" panose="02020603050405020304" pitchFamily="18" charset="0"/>
              </a:rPr>
              <a:t>	- Các hội thi do chuyên môn tổ chức như : Hội thi của giáo viên, Hội thi của học sinh, các HĐ NGLL và các hội thi khác trong năm. Mức chi theo thực tế nhưng phải hết sức tiết kiệm.</a:t>
            </a:r>
          </a:p>
          <a:p>
            <a:r>
              <a:rPr lang="vi-VN" sz="2000" dirty="0">
                <a:solidFill>
                  <a:schemeClr val="bg1"/>
                </a:solidFill>
                <a:latin typeface="Times New Roman" panose="02020603050405020304" pitchFamily="18" charset="0"/>
                <a:cs typeface="Times New Roman" panose="02020603050405020304" pitchFamily="18" charset="0"/>
              </a:rPr>
              <a:t>Mức chi của các hội thi:</a:t>
            </a:r>
          </a:p>
          <a:p>
            <a:r>
              <a:rPr lang="en-GB" sz="2000" dirty="0" smtClean="0">
                <a:solidFill>
                  <a:schemeClr val="bg1"/>
                </a:solidFill>
                <a:latin typeface="Times New Roman" panose="02020603050405020304" pitchFamily="18" charset="0"/>
                <a:cs typeface="Times New Roman" panose="02020603050405020304" pitchFamily="18" charset="0"/>
              </a:rPr>
              <a:t>	</a:t>
            </a:r>
            <a:r>
              <a:rPr lang="vi-VN" sz="2000" dirty="0" smtClean="0">
                <a:solidFill>
                  <a:schemeClr val="bg1"/>
                </a:solidFill>
                <a:latin typeface="Times New Roman" panose="02020603050405020304" pitchFamily="18" charset="0"/>
                <a:cs typeface="Times New Roman" panose="02020603050405020304" pitchFamily="18" charset="0"/>
              </a:rPr>
              <a:t>+ </a:t>
            </a:r>
            <a:r>
              <a:rPr lang="vi-VN" sz="2000" dirty="0">
                <a:solidFill>
                  <a:schemeClr val="bg1"/>
                </a:solidFill>
                <a:latin typeface="Times New Roman" panose="02020603050405020304" pitchFamily="18" charset="0"/>
                <a:cs typeface="Times New Roman" panose="02020603050405020304" pitchFamily="18" charset="0"/>
              </a:rPr>
              <a:t>Ban giám khảo, tổ trọng tài: 30.000đồng/ngày/người</a:t>
            </a:r>
          </a:p>
          <a:p>
            <a:r>
              <a:rPr lang="en-GB" sz="2000" dirty="0" smtClean="0">
                <a:solidFill>
                  <a:schemeClr val="bg1"/>
                </a:solidFill>
                <a:latin typeface="Times New Roman" panose="02020603050405020304" pitchFamily="18" charset="0"/>
                <a:cs typeface="Times New Roman" panose="02020603050405020304" pitchFamily="18" charset="0"/>
              </a:rPr>
              <a:t>	</a:t>
            </a:r>
            <a:r>
              <a:rPr lang="vi-VN" sz="2000" dirty="0" smtClean="0">
                <a:solidFill>
                  <a:schemeClr val="bg1"/>
                </a:solidFill>
                <a:latin typeface="Times New Roman" panose="02020603050405020304" pitchFamily="18" charset="0"/>
                <a:cs typeface="Times New Roman" panose="02020603050405020304" pitchFamily="18" charset="0"/>
              </a:rPr>
              <a:t>+ </a:t>
            </a:r>
            <a:r>
              <a:rPr lang="vi-VN" sz="2000" dirty="0">
                <a:solidFill>
                  <a:schemeClr val="bg1"/>
                </a:solidFill>
                <a:latin typeface="Times New Roman" panose="02020603050405020304" pitchFamily="18" charset="0"/>
                <a:cs typeface="Times New Roman" panose="02020603050405020304" pitchFamily="18" charset="0"/>
              </a:rPr>
              <a:t>Trang trí, cắt dán khẩu hiệu: 200.000 đồng/ hội thi.</a:t>
            </a:r>
          </a:p>
          <a:p>
            <a:r>
              <a:rPr lang="en-GB" sz="2000" dirty="0" smtClean="0">
                <a:solidFill>
                  <a:schemeClr val="bg1"/>
                </a:solidFill>
                <a:latin typeface="Times New Roman" panose="02020603050405020304" pitchFamily="18" charset="0"/>
                <a:cs typeface="Times New Roman" panose="02020603050405020304" pitchFamily="18" charset="0"/>
              </a:rPr>
              <a:t>	</a:t>
            </a:r>
            <a:r>
              <a:rPr lang="vi-VN" sz="2000" dirty="0" smtClean="0">
                <a:solidFill>
                  <a:schemeClr val="bg1"/>
                </a:solidFill>
                <a:latin typeface="Times New Roman" panose="02020603050405020304" pitchFamily="18" charset="0"/>
                <a:cs typeface="Times New Roman" panose="02020603050405020304" pitchFamily="18" charset="0"/>
              </a:rPr>
              <a:t>+ </a:t>
            </a:r>
            <a:r>
              <a:rPr lang="vi-VN" sz="2000" dirty="0">
                <a:solidFill>
                  <a:schemeClr val="bg1"/>
                </a:solidFill>
                <a:latin typeface="Times New Roman" panose="02020603050405020304" pitchFamily="18" charset="0"/>
                <a:cs typeface="Times New Roman" panose="02020603050405020304" pitchFamily="18" charset="0"/>
              </a:rPr>
              <a:t>Vật dụng dùng cho các hội thi: Tuỳ theo tính chất của từng hội thi nhưng mức chi không quá 2.000.000 đồng/hội thi.</a:t>
            </a:r>
          </a:p>
          <a:p>
            <a:r>
              <a:rPr lang="en-GB" sz="2000" dirty="0" smtClean="0">
                <a:solidFill>
                  <a:schemeClr val="bg1"/>
                </a:solidFill>
                <a:latin typeface="Times New Roman" panose="02020603050405020304" pitchFamily="18" charset="0"/>
                <a:cs typeface="Times New Roman" panose="02020603050405020304" pitchFamily="18" charset="0"/>
              </a:rPr>
              <a:t>	</a:t>
            </a:r>
            <a:r>
              <a:rPr lang="vi-VN" sz="2000" dirty="0" smtClean="0">
                <a:solidFill>
                  <a:schemeClr val="bg1"/>
                </a:solidFill>
                <a:latin typeface="Times New Roman" panose="02020603050405020304" pitchFamily="18" charset="0"/>
                <a:cs typeface="Times New Roman" panose="02020603050405020304" pitchFamily="18" charset="0"/>
              </a:rPr>
              <a:t>+ </a:t>
            </a:r>
            <a:r>
              <a:rPr lang="vi-VN" sz="2000" dirty="0">
                <a:solidFill>
                  <a:schemeClr val="bg1"/>
                </a:solidFill>
                <a:latin typeface="Times New Roman" panose="02020603050405020304" pitchFamily="18" charset="0"/>
                <a:cs typeface="Times New Roman" panose="02020603050405020304" pitchFamily="18" charset="0"/>
              </a:rPr>
              <a:t>Chi mua sách, tài liệu, vật tư cho chuyên môn (Sách, bóng chuyền, lưới, bóng đá…phải có kế hoach mua sắm và bổ sung hằng năm, dự kiến chi 1.000.000đồng/tháng * 12 tháng = 12.000.000 đồng.</a:t>
            </a:r>
          </a:p>
          <a:p>
            <a:r>
              <a:rPr lang="vi-VN" sz="2000" dirty="0">
                <a:solidFill>
                  <a:schemeClr val="bg1"/>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9395187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670868" cy="1104900"/>
          </a:xfrm>
          <a:solidFill>
            <a:srgbClr val="B01513"/>
          </a:solidFill>
          <a:effectLst>
            <a:outerShdw blurRad="50800" dist="38100" dir="2700000" algn="tl" rotWithShape="0">
              <a:prstClr val="black">
                <a:alpha val="40000"/>
              </a:prstClr>
            </a:outerShdw>
          </a:effectLst>
        </p:spPr>
        <p:txBody>
          <a:bodyPr anchor="ctr"/>
          <a:lstStyle/>
          <a:p>
            <a:r>
              <a:rPr lang="en-US" sz="2800" b="1" dirty="0" err="1">
                <a:effectLst>
                  <a:outerShdw blurRad="50800" dist="38100" dir="16200000" rotWithShape="0">
                    <a:prstClr val="black">
                      <a:alpha val="40000"/>
                    </a:prstClr>
                  </a:outerShdw>
                </a:effectLst>
              </a:rPr>
              <a:t>Phần</a:t>
            </a:r>
            <a:r>
              <a:rPr lang="en-US" sz="2800" b="1" dirty="0">
                <a:effectLst>
                  <a:outerShdw blurRad="50800" dist="38100" dir="16200000" rotWithShape="0">
                    <a:prstClr val="black">
                      <a:alpha val="40000"/>
                    </a:prstClr>
                  </a:outerShdw>
                </a:effectLst>
              </a:rPr>
              <a:t> </a:t>
            </a:r>
            <a:r>
              <a:rPr lang="en-US" sz="2800" b="1" dirty="0" err="1">
                <a:effectLst>
                  <a:outerShdw blurRad="50800" dist="38100" dir="16200000" rotWithShape="0">
                    <a:prstClr val="black">
                      <a:alpha val="40000"/>
                    </a:prstClr>
                  </a:outerShdw>
                </a:effectLst>
              </a:rPr>
              <a:t>thứ</a:t>
            </a:r>
            <a:r>
              <a:rPr lang="en-US" sz="2800" b="1" dirty="0">
                <a:effectLst>
                  <a:outerShdw blurRad="50800" dist="38100" dir="16200000" rotWithShape="0">
                    <a:prstClr val="black">
                      <a:alpha val="40000"/>
                    </a:prstClr>
                  </a:outerShdw>
                </a:effectLst>
              </a:rPr>
              <a:t> </a:t>
            </a:r>
            <a:r>
              <a:rPr lang="en-US" sz="2800" b="1" dirty="0" err="1">
                <a:effectLst>
                  <a:outerShdw blurRad="50800" dist="38100" dir="16200000" rotWithShape="0">
                    <a:prstClr val="black">
                      <a:alpha val="40000"/>
                    </a:prstClr>
                  </a:outerShdw>
                </a:effectLst>
              </a:rPr>
              <a:t>nhất</a:t>
            </a:r>
            <a:r>
              <a:rPr lang="en-US" sz="2800" b="1" dirty="0">
                <a:effectLst>
                  <a:outerShdw blurRad="50800" dist="38100" dir="16200000" rotWithShape="0">
                    <a:prstClr val="black">
                      <a:alpha val="40000"/>
                    </a:prstClr>
                  </a:outerShdw>
                </a:effectLst>
              </a:rPr>
              <a:t> QUY CHẾ CHI TIÊU NỘI BỘ</a:t>
            </a:r>
          </a:p>
        </p:txBody>
      </p:sp>
      <p:sp>
        <p:nvSpPr>
          <p:cNvPr id="15" name="Rectangle 14"/>
          <p:cNvSpPr/>
          <p:nvPr/>
        </p:nvSpPr>
        <p:spPr>
          <a:xfrm>
            <a:off x="215900" y="1210250"/>
            <a:ext cx="8648700" cy="5016758"/>
          </a:xfrm>
          <a:prstGeom prst="rect">
            <a:avLst/>
          </a:prstGeom>
          <a:solidFill>
            <a:schemeClr val="tx1"/>
          </a:solidFill>
        </p:spPr>
        <p:txBody>
          <a:bodyPr wrap="square">
            <a:spAutoFit/>
          </a:bodyPr>
          <a:lstStyle/>
          <a:p>
            <a:r>
              <a:rPr lang="vi-VN" sz="2000" b="1" dirty="0">
                <a:solidFill>
                  <a:schemeClr val="bg1"/>
                </a:solidFill>
                <a:latin typeface="Times New Roman" panose="02020603050405020304" pitchFamily="18" charset="0"/>
                <a:cs typeface="Times New Roman" panose="02020603050405020304" pitchFamily="18" charset="0"/>
              </a:rPr>
              <a:t>V-Chi hoạt động thường xuyên khác (Điều 18 + 19): Dự kiến chi  25.580.000 đồng</a:t>
            </a:r>
          </a:p>
          <a:p>
            <a:r>
              <a:rPr lang="vi-VN" sz="2000" b="1" dirty="0">
                <a:solidFill>
                  <a:schemeClr val="bg1"/>
                </a:solidFill>
                <a:latin typeface="Times New Roman" panose="02020603050405020304" pitchFamily="18" charset="0"/>
                <a:cs typeface="Times New Roman" panose="02020603050405020304" pitchFamily="18" charset="0"/>
              </a:rPr>
              <a:t>Điều 18. Chi phí khác. Dự kiến chi 15.580.000 đồng</a:t>
            </a:r>
          </a:p>
          <a:p>
            <a:r>
              <a:rPr lang="vi-VN" sz="2000" dirty="0">
                <a:solidFill>
                  <a:schemeClr val="bg1"/>
                </a:solidFill>
                <a:latin typeface="Times New Roman" panose="02020603050405020304" pitchFamily="18" charset="0"/>
                <a:cs typeface="Times New Roman" panose="02020603050405020304" pitchFamily="18" charset="0"/>
              </a:rPr>
              <a:t>- Chi tổ chức các ngày lễ: tùy theo tình hình thực tế nhưng không quá 5.000.000 đồng/1 lần tổ chức.</a:t>
            </a:r>
          </a:p>
          <a:p>
            <a:r>
              <a:rPr lang="vi-VN" sz="2000" dirty="0">
                <a:solidFill>
                  <a:schemeClr val="bg1"/>
                </a:solidFill>
                <a:latin typeface="Times New Roman" panose="02020603050405020304" pitchFamily="18" charset="0"/>
                <a:cs typeface="Times New Roman" panose="02020603050405020304" pitchFamily="18" charset="0"/>
              </a:rPr>
              <a:t>-  Chi hỗ trợ: Hỗ trợ kinh phí hoạt động cho tổ chức Đảng, Đoàn , Đội , Công đoàn tuỳ khả năng nguồn tài chính của đơn vị nhưng không quá 1.000.000 đồng/1 lần tổ chức.</a:t>
            </a:r>
          </a:p>
          <a:p>
            <a:r>
              <a:rPr lang="vi-VN" sz="2000" dirty="0">
                <a:solidFill>
                  <a:schemeClr val="bg1"/>
                </a:solidFill>
                <a:latin typeface="Times New Roman" panose="02020603050405020304" pitchFamily="18" charset="0"/>
                <a:cs typeface="Times New Roman" panose="02020603050405020304" pitchFamily="18" charset="0"/>
              </a:rPr>
              <a:t>- Chi mua giấy vệ sinh, thuốc tẩy, các vật dụng phục vụ nhà vệ sinh của nhà trường dùng chung mức chi bình quân 300.000 đồng/tháng. </a:t>
            </a:r>
          </a:p>
          <a:p>
            <a:r>
              <a:rPr lang="vi-VN" sz="2000" dirty="0">
                <a:solidFill>
                  <a:schemeClr val="bg1"/>
                </a:solidFill>
                <a:latin typeface="Times New Roman" panose="02020603050405020304" pitchFamily="18" charset="0"/>
                <a:cs typeface="Times New Roman" panose="02020603050405020304" pitchFamily="18" charset="0"/>
              </a:rPr>
              <a:t>- Chi mua cây cảnh, cây xanh, trang trí phòng hội đồng, phòng làm việc…theo thực tế phát sinh nhưng phải thực hiện chi trên tinh thần tiết kiệm, mức chi không quá 5.000.000đ/năm.</a:t>
            </a:r>
          </a:p>
          <a:p>
            <a:r>
              <a:rPr lang="vi-VN" sz="2000" dirty="0">
                <a:solidFill>
                  <a:schemeClr val="bg1"/>
                </a:solidFill>
                <a:latin typeface="Times New Roman" panose="02020603050405020304" pitchFamily="18" charset="0"/>
                <a:cs typeface="Times New Roman" panose="02020603050405020304" pitchFamily="18" charset="0"/>
              </a:rPr>
              <a:t>-  Chi tiền phụ cấp giảng dạy ngoài trời, tiền trang phục đồng phục cho GV thể dục theo quy định hiện hành của Nhà nước.</a:t>
            </a:r>
          </a:p>
          <a:p>
            <a:r>
              <a:rPr lang="vi-VN" sz="2000" dirty="0">
                <a:solidFill>
                  <a:schemeClr val="bg1"/>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85454022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670868" cy="1104900"/>
          </a:xfrm>
          <a:solidFill>
            <a:srgbClr val="B01513"/>
          </a:solidFill>
          <a:effectLst>
            <a:outerShdw blurRad="50800" dist="38100" dir="2700000" algn="tl" rotWithShape="0">
              <a:prstClr val="black">
                <a:alpha val="40000"/>
              </a:prstClr>
            </a:outerShdw>
          </a:effectLst>
        </p:spPr>
        <p:txBody>
          <a:bodyPr anchor="ctr"/>
          <a:lstStyle/>
          <a:p>
            <a:r>
              <a:rPr lang="en-US" sz="2800" b="1" dirty="0" err="1">
                <a:effectLst>
                  <a:outerShdw blurRad="50800" dist="38100" dir="16200000" rotWithShape="0">
                    <a:prstClr val="black">
                      <a:alpha val="40000"/>
                    </a:prstClr>
                  </a:outerShdw>
                </a:effectLst>
              </a:rPr>
              <a:t>Phần</a:t>
            </a:r>
            <a:r>
              <a:rPr lang="en-US" sz="2800" b="1" dirty="0">
                <a:effectLst>
                  <a:outerShdw blurRad="50800" dist="38100" dir="16200000" rotWithShape="0">
                    <a:prstClr val="black">
                      <a:alpha val="40000"/>
                    </a:prstClr>
                  </a:outerShdw>
                </a:effectLst>
              </a:rPr>
              <a:t> </a:t>
            </a:r>
            <a:r>
              <a:rPr lang="en-US" sz="2800" b="1" dirty="0" err="1">
                <a:effectLst>
                  <a:outerShdw blurRad="50800" dist="38100" dir="16200000" rotWithShape="0">
                    <a:prstClr val="black">
                      <a:alpha val="40000"/>
                    </a:prstClr>
                  </a:outerShdw>
                </a:effectLst>
              </a:rPr>
              <a:t>thứ</a:t>
            </a:r>
            <a:r>
              <a:rPr lang="en-US" sz="2800" b="1" dirty="0">
                <a:effectLst>
                  <a:outerShdw blurRad="50800" dist="38100" dir="16200000" rotWithShape="0">
                    <a:prstClr val="black">
                      <a:alpha val="40000"/>
                    </a:prstClr>
                  </a:outerShdw>
                </a:effectLst>
              </a:rPr>
              <a:t> </a:t>
            </a:r>
            <a:r>
              <a:rPr lang="en-US" sz="2800" b="1" dirty="0" err="1">
                <a:effectLst>
                  <a:outerShdw blurRad="50800" dist="38100" dir="16200000" rotWithShape="0">
                    <a:prstClr val="black">
                      <a:alpha val="40000"/>
                    </a:prstClr>
                  </a:outerShdw>
                </a:effectLst>
              </a:rPr>
              <a:t>nhất</a:t>
            </a:r>
            <a:r>
              <a:rPr lang="en-US" sz="2800" b="1" dirty="0">
                <a:effectLst>
                  <a:outerShdw blurRad="50800" dist="38100" dir="16200000" rotWithShape="0">
                    <a:prstClr val="black">
                      <a:alpha val="40000"/>
                    </a:prstClr>
                  </a:outerShdw>
                </a:effectLst>
              </a:rPr>
              <a:t> QUY CHẾ CHI TIÊU NỘI BỘ</a:t>
            </a:r>
          </a:p>
        </p:txBody>
      </p:sp>
      <p:sp>
        <p:nvSpPr>
          <p:cNvPr id="15" name="Rectangle 14"/>
          <p:cNvSpPr/>
          <p:nvPr/>
        </p:nvSpPr>
        <p:spPr>
          <a:xfrm>
            <a:off x="215900" y="1210250"/>
            <a:ext cx="8648700" cy="3477875"/>
          </a:xfrm>
          <a:prstGeom prst="rect">
            <a:avLst/>
          </a:prstGeom>
          <a:solidFill>
            <a:schemeClr val="tx1"/>
          </a:solidFill>
        </p:spPr>
        <p:txBody>
          <a:bodyPr wrap="square">
            <a:spAutoFit/>
          </a:bodyPr>
          <a:lstStyle/>
          <a:p>
            <a:r>
              <a:rPr lang="vi-VN" sz="2000" b="1" dirty="0">
                <a:solidFill>
                  <a:schemeClr val="bg1"/>
                </a:solidFill>
                <a:latin typeface="Times New Roman" panose="02020603050405020304" pitchFamily="18" charset="0"/>
                <a:cs typeface="Times New Roman" panose="02020603050405020304" pitchFamily="18" charset="0"/>
              </a:rPr>
              <a:t>V-Chi hoạt động thường xuyên khác (Điều 18 + 19): Dự kiến chi  25.580.000 đồng</a:t>
            </a:r>
          </a:p>
          <a:p>
            <a:r>
              <a:rPr lang="vi-VN" sz="2000" b="1" dirty="0">
                <a:solidFill>
                  <a:schemeClr val="bg1"/>
                </a:solidFill>
                <a:latin typeface="Times New Roman" panose="02020603050405020304" pitchFamily="18" charset="0"/>
                <a:cs typeface="Times New Roman" panose="02020603050405020304" pitchFamily="18" charset="0"/>
              </a:rPr>
              <a:t>Điều 19. Chi tiếp khách. Dự kiến chi 10.000.000 đồng</a:t>
            </a:r>
          </a:p>
          <a:p>
            <a:r>
              <a:rPr lang="vi-VN" sz="2000" dirty="0">
                <a:solidFill>
                  <a:schemeClr val="bg1"/>
                </a:solidFill>
                <a:latin typeface="Times New Roman" panose="02020603050405020304" pitchFamily="18" charset="0"/>
                <a:cs typeface="Times New Roman" panose="02020603050405020304" pitchFamily="18" charset="0"/>
              </a:rPr>
              <a:t>- Căn cứ vào số lượng đoàn khách đến làm việc tại trường hoặc số lượng đại biểu  được mời tham dự các buổi lễ do nhà trường tổ chức. Những trường hợp xét thấy cần thiết thì hiệu trưởng có quyền quyết định mời cơm. Thành phần tham dự gồm Ban giám hiệu và các bộ phận có liên quan. Định mức chi tối đa 100.000 đồng/người.</a:t>
            </a:r>
          </a:p>
          <a:p>
            <a:r>
              <a:rPr lang="vi-VN" sz="2000" dirty="0">
                <a:solidFill>
                  <a:schemeClr val="bg1"/>
                </a:solidFill>
                <a:latin typeface="Times New Roman" panose="02020603050405020304" pitchFamily="18" charset="0"/>
                <a:cs typeface="Times New Roman" panose="02020603050405020304" pitchFamily="18" charset="0"/>
              </a:rPr>
              <a:t>- Khi thanh toán chi phí tiếp khách phải có các chứng từ cụ thể như: danh sách, đối tượng đoàn đến, nội dung làm việc, số lượng người, số ngày làm việc và hóa đơn hợp pháp được lãnh đạo phê duyệt.</a:t>
            </a:r>
          </a:p>
        </p:txBody>
      </p:sp>
    </p:spTree>
    <p:extLst>
      <p:ext uri="{BB962C8B-B14F-4D97-AF65-F5344CB8AC3E}">
        <p14:creationId xmlns:p14="http://schemas.microsoft.com/office/powerpoint/2010/main" val="297981350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670868" cy="1104900"/>
          </a:xfrm>
          <a:solidFill>
            <a:srgbClr val="B01513"/>
          </a:solidFill>
          <a:effectLst>
            <a:outerShdw blurRad="50800" dist="38100" dir="2700000" algn="tl" rotWithShape="0">
              <a:prstClr val="black">
                <a:alpha val="40000"/>
              </a:prstClr>
            </a:outerShdw>
          </a:effectLst>
        </p:spPr>
        <p:txBody>
          <a:bodyPr anchor="ctr"/>
          <a:lstStyle/>
          <a:p>
            <a:r>
              <a:rPr lang="en-US" sz="2400" b="1" dirty="0" err="1">
                <a:solidFill>
                  <a:srgbClr val="FFFF00"/>
                </a:solidFill>
              </a:rPr>
              <a:t>Phần</a:t>
            </a:r>
            <a:r>
              <a:rPr lang="en-US" sz="2400" b="1" dirty="0">
                <a:solidFill>
                  <a:srgbClr val="FFFF00"/>
                </a:solidFill>
              </a:rPr>
              <a:t> </a:t>
            </a:r>
            <a:r>
              <a:rPr lang="en-US" sz="2400" b="1" dirty="0" err="1">
                <a:solidFill>
                  <a:srgbClr val="FFFF00"/>
                </a:solidFill>
              </a:rPr>
              <a:t>thứ</a:t>
            </a:r>
            <a:r>
              <a:rPr lang="en-US" sz="2400" b="1" dirty="0">
                <a:solidFill>
                  <a:srgbClr val="FFFF00"/>
                </a:solidFill>
              </a:rPr>
              <a:t> </a:t>
            </a:r>
            <a:r>
              <a:rPr lang="en-US" sz="2400" b="1" dirty="0" err="1">
                <a:solidFill>
                  <a:srgbClr val="FFFF00"/>
                </a:solidFill>
              </a:rPr>
              <a:t>hai</a:t>
            </a:r>
            <a:r>
              <a:rPr lang="en-GB" sz="2400" dirty="0">
                <a:solidFill>
                  <a:srgbClr val="FFFF00"/>
                </a:solidFill>
              </a:rPr>
              <a:t/>
            </a:r>
            <a:br>
              <a:rPr lang="en-GB" sz="2400" dirty="0">
                <a:solidFill>
                  <a:srgbClr val="FFFF00"/>
                </a:solidFill>
              </a:rPr>
            </a:br>
            <a:r>
              <a:rPr lang="en-US" sz="2400" b="1" dirty="0">
                <a:solidFill>
                  <a:srgbClr val="FFFF00"/>
                </a:solidFill>
              </a:rPr>
              <a:t>QUY CHẾ QUẢN LÝ, SỬ DỤNG TÀI SẢN CÔNG</a:t>
            </a:r>
            <a:endParaRPr lang="en-GB" sz="2400" dirty="0">
              <a:solidFill>
                <a:srgbClr val="FFFF00"/>
              </a:solidFill>
            </a:endParaRPr>
          </a:p>
        </p:txBody>
      </p:sp>
      <p:sp>
        <p:nvSpPr>
          <p:cNvPr id="15" name="Rectangle 14"/>
          <p:cNvSpPr/>
          <p:nvPr/>
        </p:nvSpPr>
        <p:spPr>
          <a:xfrm>
            <a:off x="215900" y="1210250"/>
            <a:ext cx="8648700" cy="4893647"/>
          </a:xfrm>
          <a:prstGeom prst="rect">
            <a:avLst/>
          </a:prstGeom>
          <a:solidFill>
            <a:schemeClr val="tx1"/>
          </a:solidFill>
        </p:spPr>
        <p:txBody>
          <a:bodyPr wrap="square">
            <a:spAutoFit/>
          </a:bodyPr>
          <a:lstStyle/>
          <a:p>
            <a:r>
              <a:rPr lang="vi-VN" sz="2400" b="1" dirty="0">
                <a:solidFill>
                  <a:schemeClr val="bg1"/>
                </a:solidFill>
                <a:latin typeface="Times New Roman" panose="02020603050405020304" pitchFamily="18" charset="0"/>
                <a:cs typeface="Times New Roman" panose="02020603050405020304" pitchFamily="18" charset="0"/>
              </a:rPr>
              <a:t>V-Chi hoạt động thường xuyên khác (Điều 18 + 19): Dự kiến chi  25.580.000 đồng</a:t>
            </a:r>
          </a:p>
          <a:p>
            <a:r>
              <a:rPr lang="vi-VN" sz="2400" b="1" dirty="0">
                <a:solidFill>
                  <a:schemeClr val="bg1"/>
                </a:solidFill>
                <a:latin typeface="Times New Roman" panose="02020603050405020304" pitchFamily="18" charset="0"/>
                <a:cs typeface="Times New Roman" panose="02020603050405020304" pitchFamily="18" charset="0"/>
              </a:rPr>
              <a:t>Điều 20. Quản lý, sử dụng đất và trụ sở làm việc:</a:t>
            </a:r>
          </a:p>
          <a:p>
            <a:r>
              <a:rPr lang="vi-VN" sz="2400" dirty="0">
                <a:solidFill>
                  <a:schemeClr val="bg1"/>
                </a:solidFill>
                <a:latin typeface="Times New Roman" panose="02020603050405020304" pitchFamily="18" charset="0"/>
                <a:cs typeface="Times New Roman" panose="02020603050405020304" pitchFamily="18" charset="0"/>
              </a:rPr>
              <a:t>Không sử dụng đất và trụ sở làm việc vào mục đích cá nhân, không cho thuê đất và trụ sở làm việc vào mục đích kinh doanh ảnh hưởng đến nhiệm vụ chính trị của cơ quan.</a:t>
            </a:r>
          </a:p>
          <a:p>
            <a:r>
              <a:rPr lang="vi-VN" sz="2400" b="1" dirty="0">
                <a:solidFill>
                  <a:schemeClr val="bg1"/>
                </a:solidFill>
                <a:latin typeface="Times New Roman" panose="02020603050405020304" pitchFamily="18" charset="0"/>
                <a:cs typeface="Times New Roman" panose="02020603050405020304" pitchFamily="18" charset="0"/>
              </a:rPr>
              <a:t>Điều 21. Quản lý, sử dụng trang thiết bị chuyên dụng:</a:t>
            </a:r>
          </a:p>
          <a:p>
            <a:r>
              <a:rPr lang="vi-VN" sz="2400" dirty="0">
                <a:solidFill>
                  <a:schemeClr val="bg1"/>
                </a:solidFill>
                <a:latin typeface="Times New Roman" panose="02020603050405020304" pitchFamily="18" charset="0"/>
                <a:cs typeface="Times New Roman" panose="02020603050405020304" pitchFamily="18" charset="0"/>
              </a:rPr>
              <a:t>Sử dụng các thiết bị chuyên dụng như máy tính, máy photo…là các thiết bị điện cần phải chú ý tắt nguồn điện khi có sự cố về điện. Hết giờ làm việc phải kiểm tra, tắt nguồn điện ra khỏi thiết bị điện để đảm bảo an toàn. Đối với thiết bị, đồ dùng dạy học và các thiết bị khác phải bảo quản cẩn thận, thường xuyên lau chùi để sử dụng thiết bị được tốt hơn.</a:t>
            </a:r>
          </a:p>
        </p:txBody>
      </p:sp>
    </p:spTree>
    <p:extLst>
      <p:ext uri="{BB962C8B-B14F-4D97-AF65-F5344CB8AC3E}">
        <p14:creationId xmlns:p14="http://schemas.microsoft.com/office/powerpoint/2010/main" val="392769747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670868" cy="1104900"/>
          </a:xfrm>
          <a:solidFill>
            <a:srgbClr val="B01513"/>
          </a:solidFill>
          <a:effectLst>
            <a:outerShdw blurRad="50800" dist="38100" dir="2700000" algn="tl" rotWithShape="0">
              <a:prstClr val="black">
                <a:alpha val="40000"/>
              </a:prstClr>
            </a:outerShdw>
          </a:effectLst>
        </p:spPr>
        <p:txBody>
          <a:bodyPr anchor="ctr"/>
          <a:lstStyle/>
          <a:p>
            <a:pPr algn="ctr"/>
            <a:r>
              <a:rPr lang="vi-VN" sz="2400" b="1" dirty="0">
                <a:solidFill>
                  <a:srgbClr val="FFFF00"/>
                </a:solidFill>
                <a:effectLst>
                  <a:outerShdw blurRad="50800" dist="38100" dir="16200000" rotWithShape="0">
                    <a:prstClr val="black">
                      <a:alpha val="40000"/>
                    </a:prstClr>
                  </a:outerShdw>
                </a:effectLst>
                <a:latin typeface="+mn-lt"/>
              </a:rPr>
              <a:t>Chương </a:t>
            </a:r>
            <a:r>
              <a:rPr lang="vi-VN" sz="2400" b="1" dirty="0" smtClean="0">
                <a:solidFill>
                  <a:srgbClr val="FFFF00"/>
                </a:solidFill>
                <a:effectLst>
                  <a:outerShdw blurRad="50800" dist="38100" dir="16200000" rotWithShape="0">
                    <a:prstClr val="black">
                      <a:alpha val="40000"/>
                    </a:prstClr>
                  </a:outerShdw>
                </a:effectLst>
                <a:latin typeface="+mn-lt"/>
              </a:rPr>
              <a:t>III</a:t>
            </a:r>
            <a:r>
              <a:rPr lang="en-GB" sz="2400" b="1" dirty="0" smtClean="0">
                <a:solidFill>
                  <a:srgbClr val="FFFF00"/>
                </a:solidFill>
                <a:effectLst>
                  <a:outerShdw blurRad="50800" dist="38100" dir="16200000" rotWithShape="0">
                    <a:prstClr val="black">
                      <a:alpha val="40000"/>
                    </a:prstClr>
                  </a:outerShdw>
                </a:effectLst>
                <a:latin typeface="+mn-lt"/>
              </a:rPr>
              <a:t> </a:t>
            </a:r>
            <a:r>
              <a:rPr lang="vi-VN" sz="2400" b="1" dirty="0" smtClean="0">
                <a:solidFill>
                  <a:srgbClr val="FFFF00"/>
                </a:solidFill>
                <a:effectLst>
                  <a:outerShdw blurRad="50800" dist="38100" dir="16200000" rotWithShape="0">
                    <a:prstClr val="black">
                      <a:alpha val="40000"/>
                    </a:prstClr>
                  </a:outerShdw>
                </a:effectLst>
                <a:latin typeface="+mn-lt"/>
              </a:rPr>
              <a:t>BIỆN </a:t>
            </a:r>
            <a:r>
              <a:rPr lang="vi-VN" sz="2400" b="1" dirty="0">
                <a:solidFill>
                  <a:srgbClr val="FFFF00"/>
                </a:solidFill>
                <a:effectLst>
                  <a:outerShdw blurRad="50800" dist="38100" dir="16200000" rotWithShape="0">
                    <a:prstClr val="black">
                      <a:alpha val="40000"/>
                    </a:prstClr>
                  </a:outerShdw>
                </a:effectLst>
                <a:latin typeface="+mn-lt"/>
              </a:rPr>
              <a:t>PHÁP VÀ TỔ CHỨC THỰC HIỆN QUY CHẾ</a:t>
            </a:r>
            <a:endParaRPr lang="vi-VN" sz="2400" b="1" dirty="0" smtClean="0">
              <a:solidFill>
                <a:srgbClr val="FFFF00"/>
              </a:solidFill>
              <a:effectLst>
                <a:outerShdw blurRad="50800" dist="38100" dir="16200000" rotWithShape="0">
                  <a:prstClr val="black">
                    <a:alpha val="40000"/>
                  </a:prstClr>
                </a:outerShdw>
              </a:effectLst>
              <a:latin typeface="+mn-lt"/>
            </a:endParaRPr>
          </a:p>
        </p:txBody>
      </p:sp>
      <p:sp>
        <p:nvSpPr>
          <p:cNvPr id="3" name="Content Placeholder 2"/>
          <p:cNvSpPr>
            <a:spLocks noGrp="1"/>
          </p:cNvSpPr>
          <p:nvPr>
            <p:ph idx="1"/>
          </p:nvPr>
        </p:nvSpPr>
        <p:spPr>
          <a:xfrm>
            <a:off x="243500" y="1803400"/>
            <a:ext cx="8163900" cy="4330700"/>
          </a:xfrm>
        </p:spPr>
        <p:txBody>
          <a:bodyPr>
            <a:normAutofit/>
          </a:bodyPr>
          <a:lstStyle/>
          <a:p>
            <a:r>
              <a:rPr lang="en-US" b="1" dirty="0" err="1"/>
              <a:t>Điều</a:t>
            </a:r>
            <a:r>
              <a:rPr lang="en-US" b="1" dirty="0"/>
              <a:t> 23. </a:t>
            </a:r>
            <a:r>
              <a:rPr lang="en-US" b="1" dirty="0" err="1"/>
              <a:t>Các</a:t>
            </a:r>
            <a:r>
              <a:rPr lang="en-US" b="1" dirty="0"/>
              <a:t> </a:t>
            </a:r>
            <a:r>
              <a:rPr lang="en-US" b="1" dirty="0" err="1"/>
              <a:t>biện</a:t>
            </a:r>
            <a:r>
              <a:rPr lang="en-US" b="1" dirty="0"/>
              <a:t> </a:t>
            </a:r>
            <a:r>
              <a:rPr lang="en-US" b="1" dirty="0" err="1"/>
              <a:t>pháp</a:t>
            </a:r>
            <a:r>
              <a:rPr lang="en-US" b="1" dirty="0"/>
              <a:t> </a:t>
            </a:r>
            <a:r>
              <a:rPr lang="en-US" b="1" dirty="0" err="1"/>
              <a:t>thực</a:t>
            </a:r>
            <a:r>
              <a:rPr lang="en-US" b="1" dirty="0"/>
              <a:t> </a:t>
            </a:r>
            <a:r>
              <a:rPr lang="en-US" b="1" dirty="0" err="1"/>
              <a:t>hiện</a:t>
            </a:r>
            <a:r>
              <a:rPr lang="en-US" b="1" dirty="0" smtClean="0"/>
              <a:t>.</a:t>
            </a:r>
            <a:endParaRPr lang="en-GB" dirty="0"/>
          </a:p>
          <a:p>
            <a:r>
              <a:rPr lang="en-US" b="1" dirty="0" err="1"/>
              <a:t>Điều</a:t>
            </a:r>
            <a:r>
              <a:rPr lang="en-US" b="1" dirty="0"/>
              <a:t> 24. </a:t>
            </a:r>
            <a:r>
              <a:rPr lang="en-US" b="1" dirty="0" err="1"/>
              <a:t>Tổ</a:t>
            </a:r>
            <a:r>
              <a:rPr lang="en-US" b="1" dirty="0"/>
              <a:t> </a:t>
            </a:r>
            <a:r>
              <a:rPr lang="en-US" b="1" dirty="0" err="1"/>
              <a:t>chức</a:t>
            </a:r>
            <a:r>
              <a:rPr lang="en-US" b="1" dirty="0"/>
              <a:t> </a:t>
            </a:r>
            <a:r>
              <a:rPr lang="en-US" b="1" dirty="0" err="1"/>
              <a:t>thực</a:t>
            </a:r>
            <a:r>
              <a:rPr lang="en-US" b="1" dirty="0"/>
              <a:t> </a:t>
            </a:r>
            <a:r>
              <a:rPr lang="en-US" b="1" dirty="0" err="1"/>
              <a:t>hiện</a:t>
            </a:r>
            <a:r>
              <a:rPr lang="en-US" b="1" dirty="0"/>
              <a:t>. </a:t>
            </a:r>
            <a:endParaRPr lang="en-GB" dirty="0"/>
          </a:p>
          <a:p>
            <a:pPr marL="0" indent="0">
              <a:buNone/>
            </a:pPr>
            <a:endParaRPr lang="en-GB" dirty="0">
              <a:effectLst>
                <a:outerShdw blurRad="50800" dist="38100" dir="16200000" rotWithShape="0">
                  <a:prstClr val="black">
                    <a:alpha val="40000"/>
                  </a:prstClr>
                </a:outerShdw>
              </a:effectLst>
            </a:endParaRPr>
          </a:p>
          <a:p>
            <a:pPr marL="0" indent="0">
              <a:buNone/>
            </a:pPr>
            <a:endParaRPr lang="en-GB" dirty="0"/>
          </a:p>
        </p:txBody>
      </p:sp>
      <p:sp>
        <p:nvSpPr>
          <p:cNvPr id="4" name="5-Point Star 3"/>
          <p:cNvSpPr/>
          <p:nvPr/>
        </p:nvSpPr>
        <p:spPr>
          <a:xfrm>
            <a:off x="4387850" y="1282700"/>
            <a:ext cx="368300" cy="36382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170430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670868" cy="1104900"/>
          </a:xfrm>
          <a:solidFill>
            <a:srgbClr val="B01513"/>
          </a:solidFill>
          <a:effectLst>
            <a:outerShdw blurRad="50800" dist="38100" dir="2700000" algn="tl" rotWithShape="0">
              <a:prstClr val="black">
                <a:alpha val="40000"/>
              </a:prstClr>
            </a:outerShdw>
          </a:effectLst>
        </p:spPr>
        <p:txBody>
          <a:bodyPr anchor="ctr"/>
          <a:lstStyle/>
          <a:p>
            <a:r>
              <a:rPr lang="en-US" sz="3200" b="1" dirty="0" err="1">
                <a:solidFill>
                  <a:srgbClr val="FFFF00"/>
                </a:solidFill>
                <a:effectLst>
                  <a:outerShdw blurRad="50800" dist="38100" dir="16200000" rotWithShape="0">
                    <a:prstClr val="black">
                      <a:alpha val="40000"/>
                    </a:prstClr>
                  </a:outerShdw>
                </a:effectLst>
              </a:rPr>
              <a:t>Chương</a:t>
            </a:r>
            <a:r>
              <a:rPr lang="en-US" sz="3200" b="1" dirty="0">
                <a:solidFill>
                  <a:srgbClr val="FFFF00"/>
                </a:solidFill>
                <a:effectLst>
                  <a:outerShdw blurRad="50800" dist="38100" dir="16200000" rotWithShape="0">
                    <a:prstClr val="black">
                      <a:alpha val="40000"/>
                    </a:prstClr>
                  </a:outerShdw>
                </a:effectLst>
              </a:rPr>
              <a:t> I NHỮNG QUY ĐỊNH CHUNG</a:t>
            </a:r>
            <a:endParaRPr lang="en-GB" sz="3200" dirty="0"/>
          </a:p>
        </p:txBody>
      </p:sp>
      <p:sp>
        <p:nvSpPr>
          <p:cNvPr id="4" name="5-Point Star 3"/>
          <p:cNvSpPr/>
          <p:nvPr/>
        </p:nvSpPr>
        <p:spPr>
          <a:xfrm>
            <a:off x="4387850" y="1282700"/>
            <a:ext cx="368300" cy="36382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p:cNvSpPr/>
          <p:nvPr/>
        </p:nvSpPr>
        <p:spPr>
          <a:xfrm>
            <a:off x="228600" y="1807150"/>
            <a:ext cx="8648700" cy="4893647"/>
          </a:xfrm>
          <a:prstGeom prst="rect">
            <a:avLst/>
          </a:prstGeom>
          <a:solidFill>
            <a:schemeClr val="tx1"/>
          </a:solidFill>
        </p:spPr>
        <p:txBody>
          <a:bodyPr wrap="square">
            <a:spAutoFit/>
          </a:bodyPr>
          <a:lstStyle/>
          <a:p>
            <a:pPr>
              <a:spcAft>
                <a:spcPts val="0"/>
              </a:spcAft>
            </a:pPr>
            <a:r>
              <a:rPr lang="en-US" sz="2400" b="1"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rPr>
              <a:t>Điều</a:t>
            </a:r>
            <a:r>
              <a:rPr lang="en-US" sz="2400" b="1"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rPr>
              <a:t> 1. </a:t>
            </a:r>
            <a:r>
              <a:rPr lang="en-US" sz="2400" b="1"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rPr>
              <a:t>Mục</a:t>
            </a:r>
            <a:r>
              <a:rPr lang="en-US" sz="2400" b="1"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rPr>
              <a:t> </a:t>
            </a:r>
            <a:r>
              <a:rPr lang="en-US" sz="2400" b="1"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rPr>
              <a:t>đích</a:t>
            </a:r>
            <a:r>
              <a:rPr lang="en-US" sz="2400" b="1"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rPr>
              <a:t>, </a:t>
            </a:r>
            <a:r>
              <a:rPr lang="en-US" sz="2400" b="1"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rPr>
              <a:t>yêu</a:t>
            </a:r>
            <a:r>
              <a:rPr lang="en-US" sz="2400" b="1"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rPr>
              <a:t> </a:t>
            </a:r>
            <a:r>
              <a:rPr lang="en-US" sz="2400" b="1"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rPr>
              <a:t>cầu</a:t>
            </a:r>
            <a:r>
              <a:rPr lang="en-US" sz="2400" b="1"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rPr>
              <a:t> </a:t>
            </a:r>
            <a:r>
              <a:rPr lang="en-US" sz="2400" b="1"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rPr>
              <a:t>của</a:t>
            </a:r>
            <a:r>
              <a:rPr lang="en-US" sz="2400" b="1"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rPr>
              <a:t> </a:t>
            </a:r>
            <a:r>
              <a:rPr lang="en-US" sz="2400" b="1"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rPr>
              <a:t>Quy</a:t>
            </a:r>
            <a:r>
              <a:rPr lang="en-US" sz="2400" b="1"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rPr>
              <a:t> </a:t>
            </a:r>
            <a:r>
              <a:rPr lang="en-US" sz="2400" b="1"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rPr>
              <a:t>chế</a:t>
            </a:r>
            <a:r>
              <a:rPr lang="en-US" sz="2400" b="1"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rPr>
              <a:t> chi </a:t>
            </a:r>
            <a:r>
              <a:rPr lang="en-US" sz="2400" b="1"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rPr>
              <a:t>tiêu</a:t>
            </a:r>
            <a:r>
              <a:rPr lang="en-US" sz="2400" b="1"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rPr>
              <a:t> </a:t>
            </a:r>
            <a:r>
              <a:rPr lang="en-US" sz="2400" b="1"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rPr>
              <a:t>nội</a:t>
            </a:r>
            <a:r>
              <a:rPr lang="en-US" sz="2400" b="1"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rPr>
              <a:t> </a:t>
            </a:r>
            <a:r>
              <a:rPr lang="en-US" sz="2400" b="1"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rPr>
              <a:t>bộ</a:t>
            </a:r>
            <a:r>
              <a:rPr lang="en-US" sz="2400" b="1"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rPr>
              <a:t>.</a:t>
            </a:r>
            <a:endParaRPr lang="en-GB" sz="2400" b="1"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ndParaRPr>
          </a:p>
          <a:p>
            <a:pPr indent="367030" algn="just">
              <a:spcAft>
                <a:spcPts val="0"/>
              </a:spcAft>
            </a:pP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Nhằm</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tạo</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quyền</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chủ</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động</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trong</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việc</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quản</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lý</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và</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chi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tiêu</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tài</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chính</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cho</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Thủ</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trưởng</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đơn</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vị</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a:t>
            </a:r>
            <a:endParaRPr lang="en-GB" sz="20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endParaRPr>
          </a:p>
          <a:p>
            <a:pPr indent="367030" algn="just">
              <a:spcAft>
                <a:spcPts val="0"/>
              </a:spcAft>
            </a:pP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Tạo</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quyền</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chủ</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động</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cho</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cán</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bộ</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viên</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chức</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trong</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đơn</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vị</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hoàn</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thành</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nhiệm</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vụ</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được</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giao</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a:t>
            </a:r>
            <a:endParaRPr lang="en-GB" sz="20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endParaRPr>
          </a:p>
          <a:p>
            <a:pPr indent="367030" algn="just">
              <a:spcAft>
                <a:spcPts val="0"/>
              </a:spcAft>
            </a:pP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Làm</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căn</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cứ</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quản</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lý</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thanh</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toán</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các</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khoản</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chi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tiêu</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trong</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đơn</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vị</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thực</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hiện</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kiểm</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soát</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của</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Kho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bạc</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Nhà</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nước</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cơ</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quan</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quản</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lý</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cấp</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trên</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cơ</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quan</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tài</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chính</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và</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các</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cơ</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quan</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thanh</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tra</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kiểm</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toán</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theo</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quy</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định</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a:t>
            </a:r>
            <a:endParaRPr lang="en-GB" sz="20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endParaRPr>
          </a:p>
          <a:p>
            <a:pPr indent="367030" algn="just">
              <a:spcAft>
                <a:spcPts val="0"/>
              </a:spcAft>
            </a:pP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Sử</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dụng</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tài</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sản</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đúng</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mục</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đích</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có</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hiệu</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quả</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endParaRPr lang="en-GB" sz="20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endParaRPr>
          </a:p>
          <a:p>
            <a:pPr indent="367030" algn="just">
              <a:spcAft>
                <a:spcPts val="0"/>
              </a:spcAft>
            </a:pP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Thực</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hành</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tiết</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kiệm</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chống</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lãng</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phí</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endParaRPr lang="en-GB" sz="20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endParaRPr>
          </a:p>
          <a:p>
            <a:pPr indent="367030" algn="just">
              <a:spcAft>
                <a:spcPts val="0"/>
              </a:spcAft>
            </a:pP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Công</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bằng</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trong</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đơn</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vị</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khuyến</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khích</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tăng</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thu</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tiết</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kiệm</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chi,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thu</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hút</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và</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giữ</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được</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những</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người</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có</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năng</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lực</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trong</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đơn</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en-US" sz="2400"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vị</a:t>
            </a:r>
            <a:r>
              <a:rPr lang="en-US" sz="24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endParaRPr lang="en-GB" sz="20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2319411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670868" cy="1104900"/>
          </a:xfrm>
          <a:solidFill>
            <a:srgbClr val="B01513"/>
          </a:solidFill>
          <a:effectLst>
            <a:outerShdw blurRad="50800" dist="38100" dir="2700000" algn="tl" rotWithShape="0">
              <a:prstClr val="black">
                <a:alpha val="40000"/>
              </a:prstClr>
            </a:outerShdw>
          </a:effectLst>
        </p:spPr>
        <p:txBody>
          <a:bodyPr anchor="ctr"/>
          <a:lstStyle/>
          <a:p>
            <a:pPr algn="ctr"/>
            <a:r>
              <a:rPr lang="vi-VN" sz="2400" b="1" dirty="0">
                <a:solidFill>
                  <a:srgbClr val="FFFF00"/>
                </a:solidFill>
                <a:effectLst>
                  <a:outerShdw blurRad="50800" dist="38100" dir="16200000" rotWithShape="0">
                    <a:prstClr val="black">
                      <a:alpha val="40000"/>
                    </a:prstClr>
                  </a:outerShdw>
                </a:effectLst>
                <a:latin typeface="+mn-lt"/>
              </a:rPr>
              <a:t>Chương </a:t>
            </a:r>
            <a:r>
              <a:rPr lang="vi-VN" sz="2400" b="1" dirty="0" smtClean="0">
                <a:solidFill>
                  <a:srgbClr val="FFFF00"/>
                </a:solidFill>
                <a:effectLst>
                  <a:outerShdw blurRad="50800" dist="38100" dir="16200000" rotWithShape="0">
                    <a:prstClr val="black">
                      <a:alpha val="40000"/>
                    </a:prstClr>
                  </a:outerShdw>
                </a:effectLst>
                <a:latin typeface="+mn-lt"/>
              </a:rPr>
              <a:t>III</a:t>
            </a:r>
            <a:r>
              <a:rPr lang="en-GB" sz="2400" b="1" dirty="0" smtClean="0">
                <a:solidFill>
                  <a:srgbClr val="FFFF00"/>
                </a:solidFill>
                <a:effectLst>
                  <a:outerShdw blurRad="50800" dist="38100" dir="16200000" rotWithShape="0">
                    <a:prstClr val="black">
                      <a:alpha val="40000"/>
                    </a:prstClr>
                  </a:outerShdw>
                </a:effectLst>
                <a:latin typeface="+mn-lt"/>
              </a:rPr>
              <a:t> </a:t>
            </a:r>
            <a:r>
              <a:rPr lang="vi-VN" sz="2400" b="1" dirty="0" smtClean="0">
                <a:solidFill>
                  <a:srgbClr val="FFFF00"/>
                </a:solidFill>
                <a:effectLst>
                  <a:outerShdw blurRad="50800" dist="38100" dir="16200000" rotWithShape="0">
                    <a:prstClr val="black">
                      <a:alpha val="40000"/>
                    </a:prstClr>
                  </a:outerShdw>
                </a:effectLst>
                <a:latin typeface="+mn-lt"/>
              </a:rPr>
              <a:t>BIỆN </a:t>
            </a:r>
            <a:r>
              <a:rPr lang="vi-VN" sz="2400" b="1" dirty="0">
                <a:solidFill>
                  <a:srgbClr val="FFFF00"/>
                </a:solidFill>
                <a:effectLst>
                  <a:outerShdw blurRad="50800" dist="38100" dir="16200000" rotWithShape="0">
                    <a:prstClr val="black">
                      <a:alpha val="40000"/>
                    </a:prstClr>
                  </a:outerShdw>
                </a:effectLst>
                <a:latin typeface="+mn-lt"/>
              </a:rPr>
              <a:t>PHÁP VÀ TỔ CHỨC THỰC HIỆN QUY CHẾ</a:t>
            </a:r>
            <a:endParaRPr lang="vi-VN" sz="2400" b="1" dirty="0" smtClean="0">
              <a:solidFill>
                <a:srgbClr val="FFFF00"/>
              </a:solidFill>
              <a:effectLst>
                <a:outerShdw blurRad="50800" dist="38100" dir="16200000" rotWithShape="0">
                  <a:prstClr val="black">
                    <a:alpha val="40000"/>
                  </a:prstClr>
                </a:outerShdw>
              </a:effectLst>
              <a:latin typeface="+mn-lt"/>
            </a:endParaRPr>
          </a:p>
        </p:txBody>
      </p:sp>
      <p:sp>
        <p:nvSpPr>
          <p:cNvPr id="4" name="5-Point Star 3"/>
          <p:cNvSpPr/>
          <p:nvPr/>
        </p:nvSpPr>
        <p:spPr>
          <a:xfrm>
            <a:off x="4387850" y="1282700"/>
            <a:ext cx="368300" cy="36382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247650" y="2023050"/>
            <a:ext cx="8648700" cy="3416320"/>
          </a:xfrm>
          <a:prstGeom prst="rect">
            <a:avLst/>
          </a:prstGeom>
          <a:solidFill>
            <a:schemeClr val="tx1"/>
          </a:solidFill>
        </p:spPr>
        <p:txBody>
          <a:bodyPr wrap="square">
            <a:spAutoFit/>
          </a:bodyPr>
          <a:lstStyle/>
          <a:p>
            <a:r>
              <a:rPr lang="vi-VN" sz="2400" b="1" dirty="0">
                <a:solidFill>
                  <a:schemeClr val="bg1"/>
                </a:solidFill>
                <a:latin typeface="Times New Roman" panose="02020603050405020304" pitchFamily="18" charset="0"/>
                <a:cs typeface="Times New Roman" panose="02020603050405020304" pitchFamily="18" charset="0"/>
              </a:rPr>
              <a:t>Điều 23. Các biện pháp thực hiện.</a:t>
            </a:r>
          </a:p>
          <a:p>
            <a:r>
              <a:rPr lang="vi-VN" sz="2400" b="1" dirty="0">
                <a:solidFill>
                  <a:schemeClr val="bg1"/>
                </a:solidFill>
                <a:latin typeface="Times New Roman" panose="02020603050405020304" pitchFamily="18" charset="0"/>
                <a:cs typeface="Times New Roman" panose="02020603050405020304" pitchFamily="18" charset="0"/>
              </a:rPr>
              <a:t>1.  </a:t>
            </a:r>
            <a:r>
              <a:rPr lang="vi-VN" sz="2400" dirty="0">
                <a:solidFill>
                  <a:schemeClr val="bg1"/>
                </a:solidFill>
                <a:latin typeface="Times New Roman" panose="02020603050405020304" pitchFamily="18" charset="0"/>
                <a:cs typeface="Times New Roman" panose="02020603050405020304" pitchFamily="18" charset="0"/>
              </a:rPr>
              <a:t>Quản lý và xây dựng các định mức chi tiêu: </a:t>
            </a:r>
          </a:p>
          <a:p>
            <a:r>
              <a:rPr lang="vi-VN" sz="2400" dirty="0">
                <a:solidFill>
                  <a:schemeClr val="bg1"/>
                </a:solidFill>
                <a:latin typeface="Times New Roman" panose="02020603050405020304" pitchFamily="18" charset="0"/>
                <a:cs typeface="Times New Roman" panose="02020603050405020304" pitchFamily="18" charset="0"/>
              </a:rPr>
              <a:t>2.  Thực hiện công khai dân chủ tới toàn thể CB.VC về dự toán kinh phí, quyết toán kinh phí, các định mức chi trong quy chế chi tiêu nội bộ năm 2016 của đơn vị.</a:t>
            </a:r>
          </a:p>
          <a:p>
            <a:r>
              <a:rPr lang="vi-VN" sz="2400" dirty="0">
                <a:solidFill>
                  <a:schemeClr val="bg1"/>
                </a:solidFill>
                <a:latin typeface="Times New Roman" panose="02020603050405020304" pitchFamily="18" charset="0"/>
                <a:cs typeface="Times New Roman" panose="02020603050405020304" pitchFamily="18" charset="0"/>
              </a:rPr>
              <a:t>3.  Kiểm tra, giám sát thực hiện quy chế chi tiêu nội bộ: Hàng quý, Ban lãnh đạo đơn vị, BCH công đoàn, Ban Thanh tra nhân dân, sơ kết đánh giá tình hình thực hiện quy chế, từ đó cần bổ sung hay sửa đổi các điều khoản nào cho phù hợp với tình hình thực tế của đơn vị. </a:t>
            </a:r>
          </a:p>
        </p:txBody>
      </p:sp>
    </p:spTree>
    <p:extLst>
      <p:ext uri="{BB962C8B-B14F-4D97-AF65-F5344CB8AC3E}">
        <p14:creationId xmlns:p14="http://schemas.microsoft.com/office/powerpoint/2010/main" val="288113691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670868" cy="1104900"/>
          </a:xfrm>
          <a:solidFill>
            <a:srgbClr val="B01513"/>
          </a:solidFill>
          <a:effectLst>
            <a:outerShdw blurRad="50800" dist="38100" dir="2700000" algn="tl" rotWithShape="0">
              <a:prstClr val="black">
                <a:alpha val="40000"/>
              </a:prstClr>
            </a:outerShdw>
          </a:effectLst>
        </p:spPr>
        <p:txBody>
          <a:bodyPr anchor="ctr"/>
          <a:lstStyle/>
          <a:p>
            <a:pPr algn="ctr"/>
            <a:r>
              <a:rPr lang="vi-VN" sz="2400" b="1" dirty="0">
                <a:solidFill>
                  <a:srgbClr val="FFFF00"/>
                </a:solidFill>
                <a:effectLst>
                  <a:outerShdw blurRad="50800" dist="38100" dir="16200000" rotWithShape="0">
                    <a:prstClr val="black">
                      <a:alpha val="40000"/>
                    </a:prstClr>
                  </a:outerShdw>
                </a:effectLst>
                <a:latin typeface="+mn-lt"/>
              </a:rPr>
              <a:t>Chương </a:t>
            </a:r>
            <a:r>
              <a:rPr lang="vi-VN" sz="2400" b="1" dirty="0" smtClean="0">
                <a:solidFill>
                  <a:srgbClr val="FFFF00"/>
                </a:solidFill>
                <a:effectLst>
                  <a:outerShdw blurRad="50800" dist="38100" dir="16200000" rotWithShape="0">
                    <a:prstClr val="black">
                      <a:alpha val="40000"/>
                    </a:prstClr>
                  </a:outerShdw>
                </a:effectLst>
                <a:latin typeface="+mn-lt"/>
              </a:rPr>
              <a:t>III</a:t>
            </a:r>
            <a:r>
              <a:rPr lang="en-GB" sz="2400" b="1" dirty="0" smtClean="0">
                <a:solidFill>
                  <a:srgbClr val="FFFF00"/>
                </a:solidFill>
                <a:effectLst>
                  <a:outerShdw blurRad="50800" dist="38100" dir="16200000" rotWithShape="0">
                    <a:prstClr val="black">
                      <a:alpha val="40000"/>
                    </a:prstClr>
                  </a:outerShdw>
                </a:effectLst>
                <a:latin typeface="+mn-lt"/>
              </a:rPr>
              <a:t> </a:t>
            </a:r>
            <a:r>
              <a:rPr lang="vi-VN" sz="2400" b="1" dirty="0" smtClean="0">
                <a:solidFill>
                  <a:srgbClr val="FFFF00"/>
                </a:solidFill>
                <a:effectLst>
                  <a:outerShdw blurRad="50800" dist="38100" dir="16200000" rotWithShape="0">
                    <a:prstClr val="black">
                      <a:alpha val="40000"/>
                    </a:prstClr>
                  </a:outerShdw>
                </a:effectLst>
                <a:latin typeface="+mn-lt"/>
              </a:rPr>
              <a:t>BIỆN </a:t>
            </a:r>
            <a:r>
              <a:rPr lang="vi-VN" sz="2400" b="1" dirty="0">
                <a:solidFill>
                  <a:srgbClr val="FFFF00"/>
                </a:solidFill>
                <a:effectLst>
                  <a:outerShdw blurRad="50800" dist="38100" dir="16200000" rotWithShape="0">
                    <a:prstClr val="black">
                      <a:alpha val="40000"/>
                    </a:prstClr>
                  </a:outerShdw>
                </a:effectLst>
                <a:latin typeface="+mn-lt"/>
              </a:rPr>
              <a:t>PHÁP VÀ TỔ CHỨC THỰC HIỆN QUY CHẾ</a:t>
            </a:r>
            <a:endParaRPr lang="vi-VN" sz="2400" b="1" dirty="0" smtClean="0">
              <a:solidFill>
                <a:srgbClr val="FFFF00"/>
              </a:solidFill>
              <a:effectLst>
                <a:outerShdw blurRad="50800" dist="38100" dir="16200000" rotWithShape="0">
                  <a:prstClr val="black">
                    <a:alpha val="40000"/>
                  </a:prstClr>
                </a:outerShdw>
              </a:effectLst>
              <a:latin typeface="+mn-lt"/>
            </a:endParaRPr>
          </a:p>
        </p:txBody>
      </p:sp>
      <p:sp>
        <p:nvSpPr>
          <p:cNvPr id="4" name="5-Point Star 3"/>
          <p:cNvSpPr/>
          <p:nvPr/>
        </p:nvSpPr>
        <p:spPr>
          <a:xfrm>
            <a:off x="4387850" y="1282700"/>
            <a:ext cx="368300" cy="36382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247650" y="2023050"/>
            <a:ext cx="8648700" cy="4154984"/>
          </a:xfrm>
          <a:prstGeom prst="rect">
            <a:avLst/>
          </a:prstGeom>
          <a:solidFill>
            <a:schemeClr val="tx1"/>
          </a:solidFill>
        </p:spPr>
        <p:txBody>
          <a:bodyPr wrap="square">
            <a:spAutoFit/>
          </a:bodyPr>
          <a:lstStyle/>
          <a:p>
            <a:r>
              <a:rPr lang="vi-VN" sz="2400" b="1" dirty="0">
                <a:solidFill>
                  <a:schemeClr val="bg1"/>
                </a:solidFill>
                <a:latin typeface="Times New Roman" panose="02020603050405020304" pitchFamily="18" charset="0"/>
                <a:cs typeface="Times New Roman" panose="02020603050405020304" pitchFamily="18" charset="0"/>
              </a:rPr>
              <a:t>Điều 24. Tổ chức thực hiện. </a:t>
            </a:r>
          </a:p>
          <a:p>
            <a:r>
              <a:rPr lang="en-GB" sz="2400" dirty="0" smtClean="0">
                <a:solidFill>
                  <a:schemeClr val="bg1"/>
                </a:solidFill>
                <a:latin typeface="Times New Roman" panose="02020603050405020304" pitchFamily="18" charset="0"/>
                <a:cs typeface="Times New Roman" panose="02020603050405020304" pitchFamily="18" charset="0"/>
              </a:rPr>
              <a:t>	</a:t>
            </a:r>
            <a:r>
              <a:rPr lang="vi-VN" sz="2400" dirty="0" smtClean="0">
                <a:solidFill>
                  <a:schemeClr val="bg1"/>
                </a:solidFill>
                <a:latin typeface="Times New Roman" panose="02020603050405020304" pitchFamily="18" charset="0"/>
                <a:cs typeface="Times New Roman" panose="02020603050405020304" pitchFamily="18" charset="0"/>
              </a:rPr>
              <a:t>Cán </a:t>
            </a:r>
            <a:r>
              <a:rPr lang="vi-VN" sz="2400" dirty="0">
                <a:solidFill>
                  <a:schemeClr val="bg1"/>
                </a:solidFill>
                <a:latin typeface="Times New Roman" panose="02020603050405020304" pitchFamily="18" charset="0"/>
                <a:cs typeface="Times New Roman" panose="02020603050405020304" pitchFamily="18" charset="0"/>
              </a:rPr>
              <a:t>bộ viên chức căn cứ vào nội dung quy định tại Quy chế này để thực hiện, trong quá trình thực hiện nếu có gì vướng mắt thì lãnh đạo nhà trường cùng BCH Công đoàn trường bàn bạc thống nhất sửa đổi, bổ sung cho phù hợp với tình hình thực tế về sử dụng kinh phí và quản lý tài sản công nhằm đem lại hiệu quả thiết thực.</a:t>
            </a:r>
          </a:p>
          <a:p>
            <a:r>
              <a:rPr lang="en-GB" sz="2400" dirty="0" smtClean="0">
                <a:solidFill>
                  <a:schemeClr val="bg1"/>
                </a:solidFill>
                <a:latin typeface="Times New Roman" panose="02020603050405020304" pitchFamily="18" charset="0"/>
                <a:cs typeface="Times New Roman" panose="02020603050405020304" pitchFamily="18" charset="0"/>
              </a:rPr>
              <a:t>	</a:t>
            </a:r>
            <a:r>
              <a:rPr lang="vi-VN" sz="2400" dirty="0" smtClean="0">
                <a:solidFill>
                  <a:schemeClr val="bg1"/>
                </a:solidFill>
                <a:latin typeface="Times New Roman" panose="02020603050405020304" pitchFamily="18" charset="0"/>
                <a:cs typeface="Times New Roman" panose="02020603050405020304" pitchFamily="18" charset="0"/>
              </a:rPr>
              <a:t>Đây </a:t>
            </a:r>
            <a:r>
              <a:rPr lang="vi-VN" sz="2400" dirty="0">
                <a:solidFill>
                  <a:schemeClr val="bg1"/>
                </a:solidFill>
                <a:latin typeface="Times New Roman" panose="02020603050405020304" pitchFamily="18" charset="0"/>
                <a:cs typeface="Times New Roman" panose="02020603050405020304" pitchFamily="18" charset="0"/>
              </a:rPr>
              <a:t>là bản Quy chế chi tiêu nội bộ, quy chế quản lý và sử dụng tài sản công của Trường Phổ Thông Dân Tộc Bán Trú THCS Cụm xã  ChàVàl – Zuôich. Quy chế này được xây dựng trên cơ sở tổng hợp các ý kiến đóng góp của toàn thể CBGVNV tại đơn vị. Quy chế có hiệu lực thi hành từ ngày 01/ 01/2017 đến 31/01/2018. </a:t>
            </a:r>
          </a:p>
        </p:txBody>
      </p:sp>
    </p:spTree>
    <p:extLst>
      <p:ext uri="{BB962C8B-B14F-4D97-AF65-F5344CB8AC3E}">
        <p14:creationId xmlns:p14="http://schemas.microsoft.com/office/powerpoint/2010/main" val="9943721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670868" cy="1104900"/>
          </a:xfrm>
          <a:solidFill>
            <a:srgbClr val="B01513"/>
          </a:solidFill>
          <a:effectLst>
            <a:outerShdw blurRad="50800" dist="38100" dir="2700000" algn="tl" rotWithShape="0">
              <a:prstClr val="black">
                <a:alpha val="40000"/>
              </a:prstClr>
            </a:outerShdw>
          </a:effectLst>
        </p:spPr>
        <p:txBody>
          <a:bodyPr anchor="ctr"/>
          <a:lstStyle/>
          <a:p>
            <a:r>
              <a:rPr lang="en-US" sz="3200" b="1" dirty="0" err="1">
                <a:solidFill>
                  <a:srgbClr val="FFFF00"/>
                </a:solidFill>
                <a:effectLst>
                  <a:outerShdw blurRad="50800" dist="38100" dir="16200000" rotWithShape="0">
                    <a:prstClr val="black">
                      <a:alpha val="40000"/>
                    </a:prstClr>
                  </a:outerShdw>
                </a:effectLst>
              </a:rPr>
              <a:t>Chương</a:t>
            </a:r>
            <a:r>
              <a:rPr lang="en-US" sz="3200" b="1" dirty="0">
                <a:solidFill>
                  <a:srgbClr val="FFFF00"/>
                </a:solidFill>
                <a:effectLst>
                  <a:outerShdw blurRad="50800" dist="38100" dir="16200000" rotWithShape="0">
                    <a:prstClr val="black">
                      <a:alpha val="40000"/>
                    </a:prstClr>
                  </a:outerShdw>
                </a:effectLst>
              </a:rPr>
              <a:t> I NHỮNG QUY ĐỊNH CHUNG</a:t>
            </a:r>
            <a:endParaRPr lang="en-GB" sz="3200" dirty="0"/>
          </a:p>
        </p:txBody>
      </p:sp>
      <p:sp>
        <p:nvSpPr>
          <p:cNvPr id="4" name="5-Point Star 3"/>
          <p:cNvSpPr/>
          <p:nvPr/>
        </p:nvSpPr>
        <p:spPr>
          <a:xfrm>
            <a:off x="4387850" y="1282700"/>
            <a:ext cx="368300" cy="36382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p:cNvSpPr/>
          <p:nvPr/>
        </p:nvSpPr>
        <p:spPr>
          <a:xfrm>
            <a:off x="228600" y="1807150"/>
            <a:ext cx="8648700" cy="4708981"/>
          </a:xfrm>
          <a:prstGeom prst="rect">
            <a:avLst/>
          </a:prstGeom>
          <a:solidFill>
            <a:schemeClr val="tx1"/>
          </a:solidFill>
        </p:spPr>
        <p:txBody>
          <a:bodyPr wrap="square">
            <a:spAutoFit/>
          </a:bodyPr>
          <a:lstStyle/>
          <a:p>
            <a:r>
              <a:rPr lang="en-US" sz="2000" b="1" dirty="0" err="1">
                <a:solidFill>
                  <a:schemeClr val="bg1"/>
                </a:solidFill>
                <a:latin typeface="Times New Roman" panose="02020603050405020304" pitchFamily="18" charset="0"/>
                <a:cs typeface="Times New Roman" panose="02020603050405020304" pitchFamily="18" charset="0"/>
              </a:rPr>
              <a:t>Điều</a:t>
            </a:r>
            <a:r>
              <a:rPr lang="en-US" sz="2000" b="1" dirty="0">
                <a:solidFill>
                  <a:schemeClr val="bg1"/>
                </a:solidFill>
                <a:latin typeface="Times New Roman" panose="02020603050405020304" pitchFamily="18" charset="0"/>
                <a:cs typeface="Times New Roman" panose="02020603050405020304" pitchFamily="18" charset="0"/>
              </a:rPr>
              <a:t> 2. </a:t>
            </a:r>
            <a:r>
              <a:rPr lang="en-US" sz="2000" b="1" dirty="0" err="1">
                <a:solidFill>
                  <a:schemeClr val="bg1"/>
                </a:solidFill>
                <a:latin typeface="Times New Roman" panose="02020603050405020304" pitchFamily="18" charset="0"/>
                <a:cs typeface="Times New Roman" panose="02020603050405020304" pitchFamily="18" charset="0"/>
              </a:rPr>
              <a:t>Nguyên</a:t>
            </a:r>
            <a:r>
              <a:rPr lang="en-US" sz="2000" b="1" dirty="0">
                <a:solidFill>
                  <a:schemeClr val="bg1"/>
                </a:solidFill>
                <a:latin typeface="Times New Roman" panose="02020603050405020304" pitchFamily="18" charset="0"/>
                <a:cs typeface="Times New Roman" panose="02020603050405020304" pitchFamily="18" charset="0"/>
              </a:rPr>
              <a:t> </a:t>
            </a:r>
            <a:r>
              <a:rPr lang="en-US" sz="2000" b="1" dirty="0" err="1">
                <a:solidFill>
                  <a:schemeClr val="bg1"/>
                </a:solidFill>
                <a:latin typeface="Times New Roman" panose="02020603050405020304" pitchFamily="18" charset="0"/>
                <a:cs typeface="Times New Roman" panose="02020603050405020304" pitchFamily="18" charset="0"/>
              </a:rPr>
              <a:t>tắc</a:t>
            </a:r>
            <a:r>
              <a:rPr lang="en-US" sz="2000" b="1" dirty="0">
                <a:solidFill>
                  <a:schemeClr val="bg1"/>
                </a:solidFill>
                <a:latin typeface="Times New Roman" panose="02020603050405020304" pitchFamily="18" charset="0"/>
                <a:cs typeface="Times New Roman" panose="02020603050405020304" pitchFamily="18" charset="0"/>
              </a:rPr>
              <a:t> </a:t>
            </a:r>
            <a:r>
              <a:rPr lang="en-US" sz="2000" b="1" dirty="0" err="1">
                <a:solidFill>
                  <a:schemeClr val="bg1"/>
                </a:solidFill>
                <a:latin typeface="Times New Roman" panose="02020603050405020304" pitchFamily="18" charset="0"/>
                <a:cs typeface="Times New Roman" panose="02020603050405020304" pitchFamily="18" charset="0"/>
              </a:rPr>
              <a:t>xây</a:t>
            </a:r>
            <a:r>
              <a:rPr lang="en-US" sz="2000" b="1" dirty="0">
                <a:solidFill>
                  <a:schemeClr val="bg1"/>
                </a:solidFill>
                <a:latin typeface="Times New Roman" panose="02020603050405020304" pitchFamily="18" charset="0"/>
                <a:cs typeface="Times New Roman" panose="02020603050405020304" pitchFamily="18" charset="0"/>
              </a:rPr>
              <a:t> </a:t>
            </a:r>
            <a:r>
              <a:rPr lang="en-US" sz="2000" b="1" dirty="0" err="1">
                <a:solidFill>
                  <a:schemeClr val="bg1"/>
                </a:solidFill>
                <a:latin typeface="Times New Roman" panose="02020603050405020304" pitchFamily="18" charset="0"/>
                <a:cs typeface="Times New Roman" panose="02020603050405020304" pitchFamily="18" charset="0"/>
              </a:rPr>
              <a:t>dựng</a:t>
            </a:r>
            <a:r>
              <a:rPr lang="en-US" sz="2000" b="1" dirty="0">
                <a:solidFill>
                  <a:schemeClr val="bg1"/>
                </a:solidFill>
                <a:latin typeface="Times New Roman" panose="02020603050405020304" pitchFamily="18" charset="0"/>
                <a:cs typeface="Times New Roman" panose="02020603050405020304" pitchFamily="18" charset="0"/>
              </a:rPr>
              <a:t> </a:t>
            </a:r>
            <a:r>
              <a:rPr lang="en-US" sz="2000" b="1" dirty="0" err="1">
                <a:solidFill>
                  <a:schemeClr val="bg1"/>
                </a:solidFill>
                <a:latin typeface="Times New Roman" panose="02020603050405020304" pitchFamily="18" charset="0"/>
                <a:cs typeface="Times New Roman" panose="02020603050405020304" pitchFamily="18" charset="0"/>
              </a:rPr>
              <a:t>Quy</a:t>
            </a:r>
            <a:r>
              <a:rPr lang="en-US" sz="2000" b="1" dirty="0">
                <a:solidFill>
                  <a:schemeClr val="bg1"/>
                </a:solidFill>
                <a:latin typeface="Times New Roman" panose="02020603050405020304" pitchFamily="18" charset="0"/>
                <a:cs typeface="Times New Roman" panose="02020603050405020304" pitchFamily="18" charset="0"/>
              </a:rPr>
              <a:t> </a:t>
            </a:r>
            <a:r>
              <a:rPr lang="en-US" sz="2000" b="1" dirty="0" err="1">
                <a:solidFill>
                  <a:schemeClr val="bg1"/>
                </a:solidFill>
                <a:latin typeface="Times New Roman" panose="02020603050405020304" pitchFamily="18" charset="0"/>
                <a:cs typeface="Times New Roman" panose="02020603050405020304" pitchFamily="18" charset="0"/>
              </a:rPr>
              <a:t>chế</a:t>
            </a:r>
            <a:r>
              <a:rPr lang="en-US" sz="2000" b="1" dirty="0">
                <a:solidFill>
                  <a:schemeClr val="bg1"/>
                </a:solidFill>
                <a:latin typeface="Times New Roman" panose="02020603050405020304" pitchFamily="18" charset="0"/>
                <a:cs typeface="Times New Roman" panose="02020603050405020304" pitchFamily="18" charset="0"/>
              </a:rPr>
              <a:t> chi </a:t>
            </a:r>
            <a:r>
              <a:rPr lang="en-US" sz="2000" b="1" dirty="0" err="1">
                <a:solidFill>
                  <a:schemeClr val="bg1"/>
                </a:solidFill>
                <a:latin typeface="Times New Roman" panose="02020603050405020304" pitchFamily="18" charset="0"/>
                <a:cs typeface="Times New Roman" panose="02020603050405020304" pitchFamily="18" charset="0"/>
              </a:rPr>
              <a:t>tiêu</a:t>
            </a:r>
            <a:r>
              <a:rPr lang="en-US" sz="2000" b="1" dirty="0">
                <a:solidFill>
                  <a:schemeClr val="bg1"/>
                </a:solidFill>
                <a:latin typeface="Times New Roman" panose="02020603050405020304" pitchFamily="18" charset="0"/>
                <a:cs typeface="Times New Roman" panose="02020603050405020304" pitchFamily="18" charset="0"/>
              </a:rPr>
              <a:t> </a:t>
            </a:r>
            <a:r>
              <a:rPr lang="en-US" sz="2000" b="1" dirty="0" err="1">
                <a:solidFill>
                  <a:schemeClr val="bg1"/>
                </a:solidFill>
                <a:latin typeface="Times New Roman" panose="02020603050405020304" pitchFamily="18" charset="0"/>
                <a:cs typeface="Times New Roman" panose="02020603050405020304" pitchFamily="18" charset="0"/>
              </a:rPr>
              <a:t>nội</a:t>
            </a:r>
            <a:r>
              <a:rPr lang="en-US" sz="2000" b="1" dirty="0">
                <a:solidFill>
                  <a:schemeClr val="bg1"/>
                </a:solidFill>
                <a:latin typeface="Times New Roman" panose="02020603050405020304" pitchFamily="18" charset="0"/>
                <a:cs typeface="Times New Roman" panose="02020603050405020304" pitchFamily="18" charset="0"/>
              </a:rPr>
              <a:t> </a:t>
            </a:r>
            <a:r>
              <a:rPr lang="en-US" sz="2000" b="1" dirty="0" err="1">
                <a:solidFill>
                  <a:schemeClr val="bg1"/>
                </a:solidFill>
                <a:latin typeface="Times New Roman" panose="02020603050405020304" pitchFamily="18" charset="0"/>
                <a:cs typeface="Times New Roman" panose="02020603050405020304" pitchFamily="18" charset="0"/>
              </a:rPr>
              <a:t>bộ</a:t>
            </a:r>
            <a:r>
              <a:rPr lang="en-US" sz="2000" b="1" dirty="0">
                <a:solidFill>
                  <a:schemeClr val="bg1"/>
                </a:solidFill>
                <a:latin typeface="Times New Roman" panose="02020603050405020304" pitchFamily="18" charset="0"/>
                <a:cs typeface="Times New Roman" panose="02020603050405020304" pitchFamily="18" charset="0"/>
              </a:rPr>
              <a:t>.</a:t>
            </a:r>
            <a:r>
              <a:rPr lang="en-US" sz="2000" dirty="0">
                <a:solidFill>
                  <a:schemeClr val="bg1"/>
                </a:solidFill>
                <a:latin typeface="Times New Roman" panose="02020603050405020304" pitchFamily="18" charset="0"/>
                <a:cs typeface="Times New Roman" panose="02020603050405020304" pitchFamily="18" charset="0"/>
              </a:rPr>
              <a:t> </a:t>
            </a:r>
            <a:endParaRPr lang="en-GB" sz="2000" b="1" dirty="0">
              <a:solidFill>
                <a:schemeClr val="bg1"/>
              </a:solidFill>
              <a:latin typeface="Times New Roman" panose="02020603050405020304" pitchFamily="18" charset="0"/>
              <a:cs typeface="Times New Roman" panose="02020603050405020304" pitchFamily="18" charset="0"/>
            </a:endParaRPr>
          </a:p>
          <a:p>
            <a:r>
              <a:rPr lang="en-US" sz="2000" dirty="0">
                <a:solidFill>
                  <a:schemeClr val="bg1"/>
                </a:solidFill>
                <a:latin typeface="Times New Roman" panose="02020603050405020304" pitchFamily="18" charset="0"/>
                <a:cs typeface="Times New Roman" panose="02020603050405020304" pitchFamily="18" charset="0"/>
              </a:rPr>
              <a:t>1. </a:t>
            </a:r>
            <a:r>
              <a:rPr lang="en-US" sz="2000" dirty="0" err="1">
                <a:solidFill>
                  <a:schemeClr val="bg1"/>
                </a:solidFill>
                <a:latin typeface="Times New Roman" panose="02020603050405020304" pitchFamily="18" charset="0"/>
                <a:cs typeface="Times New Roman" panose="02020603050405020304" pitchFamily="18" charset="0"/>
              </a:rPr>
              <a:t>Quy</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chế</a:t>
            </a:r>
            <a:r>
              <a:rPr lang="en-US" sz="2000" dirty="0">
                <a:solidFill>
                  <a:schemeClr val="bg1"/>
                </a:solidFill>
                <a:latin typeface="Times New Roman" panose="02020603050405020304" pitchFamily="18" charset="0"/>
                <a:cs typeface="Times New Roman" panose="02020603050405020304" pitchFamily="18" charset="0"/>
              </a:rPr>
              <a:t> chi </a:t>
            </a:r>
            <a:r>
              <a:rPr lang="en-US" sz="2000" dirty="0" err="1">
                <a:solidFill>
                  <a:schemeClr val="bg1"/>
                </a:solidFill>
                <a:latin typeface="Times New Roman" panose="02020603050405020304" pitchFamily="18" charset="0"/>
                <a:cs typeface="Times New Roman" panose="02020603050405020304" pitchFamily="18" charset="0"/>
              </a:rPr>
              <a:t>tiêu</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nội</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bộ</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phải</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đảm</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bảo</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hoàn</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thành</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nhiệm</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vụ</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chính</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trị</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thực</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hiện</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hoạt</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động</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thường</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xuyên</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phù</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hợp</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với</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hoạt</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động</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đặc</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thù</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của</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đơn</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vị</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sử</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dụng</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kinh</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phí</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có</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hiệu</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quả</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và</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tăng</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cường</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công</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tác</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quản</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lý</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tài</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chính</a:t>
            </a:r>
            <a:r>
              <a:rPr lang="en-US" sz="2000" dirty="0">
                <a:solidFill>
                  <a:schemeClr val="bg1"/>
                </a:solidFill>
                <a:latin typeface="Times New Roman" panose="02020603050405020304" pitchFamily="18" charset="0"/>
                <a:cs typeface="Times New Roman" panose="02020603050405020304" pitchFamily="18" charset="0"/>
              </a:rPr>
              <a:t>.</a:t>
            </a:r>
            <a:endParaRPr lang="en-GB" sz="2000" dirty="0">
              <a:solidFill>
                <a:schemeClr val="bg1"/>
              </a:solidFill>
              <a:latin typeface="Times New Roman" panose="02020603050405020304" pitchFamily="18" charset="0"/>
              <a:cs typeface="Times New Roman" panose="02020603050405020304" pitchFamily="18" charset="0"/>
            </a:endParaRPr>
          </a:p>
          <a:p>
            <a:r>
              <a:rPr lang="en-US" sz="2000" dirty="0">
                <a:solidFill>
                  <a:schemeClr val="bg1"/>
                </a:solidFill>
                <a:latin typeface="Times New Roman" panose="02020603050405020304" pitchFamily="18" charset="0"/>
                <a:cs typeface="Times New Roman" panose="02020603050405020304" pitchFamily="18" charset="0"/>
              </a:rPr>
              <a:t>2. </a:t>
            </a:r>
            <a:r>
              <a:rPr lang="en-US" sz="2000" dirty="0" err="1">
                <a:solidFill>
                  <a:schemeClr val="bg1"/>
                </a:solidFill>
                <a:latin typeface="Times New Roman" panose="02020603050405020304" pitchFamily="18" charset="0"/>
                <a:cs typeface="Times New Roman" panose="02020603050405020304" pitchFamily="18" charset="0"/>
              </a:rPr>
              <a:t>Căn</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cứ</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vào</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yêu</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cầu</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nội</a:t>
            </a:r>
            <a:r>
              <a:rPr lang="en-US" sz="2000" dirty="0">
                <a:solidFill>
                  <a:schemeClr val="bg1"/>
                </a:solidFill>
                <a:latin typeface="Times New Roman" panose="02020603050405020304" pitchFamily="18" charset="0"/>
                <a:cs typeface="Times New Roman" panose="02020603050405020304" pitchFamily="18" charset="0"/>
              </a:rPr>
              <a:t> dung </a:t>
            </a:r>
            <a:r>
              <a:rPr lang="en-US" sz="2000" dirty="0" err="1">
                <a:solidFill>
                  <a:schemeClr val="bg1"/>
                </a:solidFill>
                <a:latin typeface="Times New Roman" panose="02020603050405020304" pitchFamily="18" charset="0"/>
                <a:cs typeface="Times New Roman" panose="02020603050405020304" pitchFamily="18" charset="0"/>
              </a:rPr>
              <a:t>và</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hiệu</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quả</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công</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việc</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trong</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phạm</a:t>
            </a:r>
            <a:r>
              <a:rPr lang="en-US" sz="2000" dirty="0">
                <a:solidFill>
                  <a:schemeClr val="bg1"/>
                </a:solidFill>
                <a:latin typeface="Times New Roman" panose="02020603050405020304" pitchFamily="18" charset="0"/>
                <a:cs typeface="Times New Roman" panose="02020603050405020304" pitchFamily="18" charset="0"/>
              </a:rPr>
              <a:t> vi </a:t>
            </a:r>
            <a:r>
              <a:rPr lang="en-US" sz="2000" dirty="0" err="1">
                <a:solidFill>
                  <a:schemeClr val="bg1"/>
                </a:solidFill>
                <a:latin typeface="Times New Roman" panose="02020603050405020304" pitchFamily="18" charset="0"/>
                <a:cs typeface="Times New Roman" panose="02020603050405020304" pitchFamily="18" charset="0"/>
              </a:rPr>
              <a:t>nguồn</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tài</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chính</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được</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sử</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dụng</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Thủ</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trưởng</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đơn</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vị</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được</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quyết</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định</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các</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mức</a:t>
            </a:r>
            <a:r>
              <a:rPr lang="en-US" sz="2000" dirty="0">
                <a:solidFill>
                  <a:schemeClr val="bg1"/>
                </a:solidFill>
                <a:latin typeface="Times New Roman" panose="02020603050405020304" pitchFamily="18" charset="0"/>
                <a:cs typeface="Times New Roman" panose="02020603050405020304" pitchFamily="18" charset="0"/>
              </a:rPr>
              <a:t> chi </a:t>
            </a:r>
            <a:r>
              <a:rPr lang="en-US" sz="2000" dirty="0" err="1">
                <a:solidFill>
                  <a:schemeClr val="bg1"/>
                </a:solidFill>
                <a:latin typeface="Times New Roman" panose="02020603050405020304" pitchFamily="18" charset="0"/>
                <a:cs typeface="Times New Roman" panose="02020603050405020304" pitchFamily="18" charset="0"/>
              </a:rPr>
              <a:t>quản</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lý</a:t>
            </a:r>
            <a:r>
              <a:rPr lang="en-US" sz="2000" dirty="0">
                <a:solidFill>
                  <a:schemeClr val="bg1"/>
                </a:solidFill>
                <a:latin typeface="Times New Roman" panose="02020603050405020304" pitchFamily="18" charset="0"/>
                <a:cs typeface="Times New Roman" panose="02020603050405020304" pitchFamily="18" charset="0"/>
              </a:rPr>
              <a:t>, chi </a:t>
            </a:r>
            <a:r>
              <a:rPr lang="en-US" sz="2000" dirty="0" err="1">
                <a:solidFill>
                  <a:schemeClr val="bg1"/>
                </a:solidFill>
                <a:latin typeface="Times New Roman" panose="02020603050405020304" pitchFamily="18" charset="0"/>
                <a:cs typeface="Times New Roman" panose="02020603050405020304" pitchFamily="18" charset="0"/>
              </a:rPr>
              <a:t>nghiệp</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vụ</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không</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thể</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cao</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hơn</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mức</a:t>
            </a:r>
            <a:r>
              <a:rPr lang="en-US" sz="2000" dirty="0">
                <a:solidFill>
                  <a:schemeClr val="bg1"/>
                </a:solidFill>
                <a:latin typeface="Times New Roman" panose="02020603050405020304" pitchFamily="18" charset="0"/>
                <a:cs typeface="Times New Roman" panose="02020603050405020304" pitchFamily="18" charset="0"/>
              </a:rPr>
              <a:t> chi do </a:t>
            </a:r>
            <a:r>
              <a:rPr lang="en-US" sz="2000" dirty="0" err="1">
                <a:solidFill>
                  <a:schemeClr val="bg1"/>
                </a:solidFill>
                <a:latin typeface="Times New Roman" panose="02020603050405020304" pitchFamily="18" charset="0"/>
                <a:cs typeface="Times New Roman" panose="02020603050405020304" pitchFamily="18" charset="0"/>
              </a:rPr>
              <a:t>Nhà</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nước</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quy</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định</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nhưng</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phải</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trên</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cơ</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sở</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phù</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hợp</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với</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yêu</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cầu</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thực</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tế</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và</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khả</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năng</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tài</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chính</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của</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đơn</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vị</a:t>
            </a:r>
            <a:r>
              <a:rPr lang="en-US" sz="2000" dirty="0">
                <a:solidFill>
                  <a:schemeClr val="bg1"/>
                </a:solidFill>
                <a:latin typeface="Times New Roman" panose="02020603050405020304" pitchFamily="18" charset="0"/>
                <a:cs typeface="Times New Roman" panose="02020603050405020304" pitchFamily="18" charset="0"/>
              </a:rPr>
              <a:t>.</a:t>
            </a:r>
            <a:endParaRPr lang="en-GB" sz="2000" dirty="0">
              <a:solidFill>
                <a:schemeClr val="bg1"/>
              </a:solidFill>
              <a:latin typeface="Times New Roman" panose="02020603050405020304" pitchFamily="18" charset="0"/>
              <a:cs typeface="Times New Roman" panose="02020603050405020304" pitchFamily="18" charset="0"/>
            </a:endParaRPr>
          </a:p>
          <a:p>
            <a:r>
              <a:rPr lang="en-US" sz="2000" dirty="0">
                <a:solidFill>
                  <a:schemeClr val="bg1"/>
                </a:solidFill>
                <a:latin typeface="Times New Roman" panose="02020603050405020304" pitchFamily="18" charset="0"/>
                <a:cs typeface="Times New Roman" panose="02020603050405020304" pitchFamily="18" charset="0"/>
              </a:rPr>
              <a:t>3. </a:t>
            </a:r>
            <a:r>
              <a:rPr lang="en-US" sz="2000" dirty="0" err="1">
                <a:solidFill>
                  <a:schemeClr val="bg1"/>
                </a:solidFill>
                <a:latin typeface="Times New Roman" panose="02020603050405020304" pitchFamily="18" charset="0"/>
                <a:cs typeface="Times New Roman" panose="02020603050405020304" pitchFamily="18" charset="0"/>
              </a:rPr>
              <a:t>Đối</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với</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các</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nội</a:t>
            </a:r>
            <a:r>
              <a:rPr lang="en-US" sz="2000" dirty="0">
                <a:solidFill>
                  <a:schemeClr val="bg1"/>
                </a:solidFill>
                <a:latin typeface="Times New Roman" panose="02020603050405020304" pitchFamily="18" charset="0"/>
                <a:cs typeface="Times New Roman" panose="02020603050405020304" pitchFamily="18" charset="0"/>
              </a:rPr>
              <a:t> dung chi </a:t>
            </a:r>
            <a:r>
              <a:rPr lang="en-US" sz="2000" dirty="0" err="1">
                <a:solidFill>
                  <a:schemeClr val="bg1"/>
                </a:solidFill>
                <a:latin typeface="Times New Roman" panose="02020603050405020304" pitchFamily="18" charset="0"/>
                <a:cs typeface="Times New Roman" panose="02020603050405020304" pitchFamily="18" charset="0"/>
              </a:rPr>
              <a:t>mà</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nhà</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nước</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chưa</a:t>
            </a:r>
            <a:r>
              <a:rPr lang="en-US" sz="2000" dirty="0">
                <a:solidFill>
                  <a:schemeClr val="bg1"/>
                </a:solidFill>
                <a:latin typeface="Times New Roman" panose="02020603050405020304" pitchFamily="18" charset="0"/>
                <a:cs typeface="Times New Roman" panose="02020603050405020304" pitchFamily="18" charset="0"/>
              </a:rPr>
              <a:t> ban </a:t>
            </a:r>
            <a:r>
              <a:rPr lang="en-US" sz="2000" dirty="0" err="1">
                <a:solidFill>
                  <a:schemeClr val="bg1"/>
                </a:solidFill>
                <a:latin typeface="Times New Roman" panose="02020603050405020304" pitchFamily="18" charset="0"/>
                <a:cs typeface="Times New Roman" panose="02020603050405020304" pitchFamily="18" charset="0"/>
              </a:rPr>
              <a:t>hành</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chế</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độ</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tiêu</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chuẩn</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định</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mức</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Thủ</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trưởng</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đơn</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vị</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xây</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dựng</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quy</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chế</a:t>
            </a:r>
            <a:r>
              <a:rPr lang="en-US" sz="2000" dirty="0">
                <a:solidFill>
                  <a:schemeClr val="bg1"/>
                </a:solidFill>
                <a:latin typeface="Times New Roman" panose="02020603050405020304" pitchFamily="18" charset="0"/>
                <a:cs typeface="Times New Roman" panose="02020603050405020304" pitchFamily="18" charset="0"/>
              </a:rPr>
              <a:t> chi </a:t>
            </a:r>
            <a:r>
              <a:rPr lang="en-US" sz="2000" dirty="0" err="1">
                <a:solidFill>
                  <a:schemeClr val="bg1"/>
                </a:solidFill>
                <a:latin typeface="Times New Roman" panose="02020603050405020304" pitchFamily="18" charset="0"/>
                <a:cs typeface="Times New Roman" panose="02020603050405020304" pitchFamily="18" charset="0"/>
              </a:rPr>
              <a:t>tiêu</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nội</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bộ</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cho</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từng</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nhiệm</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vụ</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nội</a:t>
            </a:r>
            <a:r>
              <a:rPr lang="en-US" sz="2000" dirty="0">
                <a:solidFill>
                  <a:schemeClr val="bg1"/>
                </a:solidFill>
                <a:latin typeface="Times New Roman" panose="02020603050405020304" pitchFamily="18" charset="0"/>
                <a:cs typeface="Times New Roman" panose="02020603050405020304" pitchFamily="18" charset="0"/>
              </a:rPr>
              <a:t> dung </a:t>
            </a:r>
            <a:r>
              <a:rPr lang="en-US" sz="2000" dirty="0" err="1">
                <a:solidFill>
                  <a:schemeClr val="bg1"/>
                </a:solidFill>
                <a:latin typeface="Times New Roman" panose="02020603050405020304" pitchFamily="18" charset="0"/>
                <a:cs typeface="Times New Roman" panose="02020603050405020304" pitchFamily="18" charset="0"/>
              </a:rPr>
              <a:t>công</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việc</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cụ</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thể</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trong</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phạm</a:t>
            </a:r>
            <a:r>
              <a:rPr lang="en-US" sz="2000" dirty="0">
                <a:solidFill>
                  <a:schemeClr val="bg1"/>
                </a:solidFill>
                <a:latin typeface="Times New Roman" panose="02020603050405020304" pitchFamily="18" charset="0"/>
                <a:cs typeface="Times New Roman" panose="02020603050405020304" pitchFamily="18" charset="0"/>
              </a:rPr>
              <a:t> vi </a:t>
            </a:r>
            <a:r>
              <a:rPr lang="en-US" sz="2000" dirty="0" err="1">
                <a:solidFill>
                  <a:schemeClr val="bg1"/>
                </a:solidFill>
                <a:latin typeface="Times New Roman" panose="02020603050405020304" pitchFamily="18" charset="0"/>
                <a:cs typeface="Times New Roman" panose="02020603050405020304" pitchFamily="18" charset="0"/>
              </a:rPr>
              <a:t>nguồn</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tài</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chính</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của</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đơn</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vị</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Trường</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hợp</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có</a:t>
            </a:r>
            <a:r>
              <a:rPr lang="en-US" sz="2000" dirty="0">
                <a:solidFill>
                  <a:schemeClr val="bg1"/>
                </a:solidFill>
                <a:latin typeface="Times New Roman" panose="02020603050405020304" pitchFamily="18" charset="0"/>
                <a:cs typeface="Times New Roman" panose="02020603050405020304" pitchFamily="18" charset="0"/>
              </a:rPr>
              <a:t> ý </a:t>
            </a:r>
            <a:r>
              <a:rPr lang="en-US" sz="2000" dirty="0" err="1">
                <a:solidFill>
                  <a:schemeClr val="bg1"/>
                </a:solidFill>
                <a:latin typeface="Times New Roman" panose="02020603050405020304" pitchFamily="18" charset="0"/>
                <a:cs typeface="Times New Roman" panose="02020603050405020304" pitchFamily="18" charset="0"/>
              </a:rPr>
              <a:t>kiến</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của</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cơ</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quan</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quản</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lý</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Nhà</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nước</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cấp</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trên</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đối</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với</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các</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mức</a:t>
            </a:r>
            <a:r>
              <a:rPr lang="en-US" sz="2000" dirty="0">
                <a:solidFill>
                  <a:schemeClr val="bg1"/>
                </a:solidFill>
                <a:latin typeface="Times New Roman" panose="02020603050405020304" pitchFamily="18" charset="0"/>
                <a:cs typeface="Times New Roman" panose="02020603050405020304" pitchFamily="18" charset="0"/>
              </a:rPr>
              <a:t> chi </a:t>
            </a:r>
            <a:r>
              <a:rPr lang="en-US" sz="2000" dirty="0" err="1">
                <a:solidFill>
                  <a:schemeClr val="bg1"/>
                </a:solidFill>
                <a:latin typeface="Times New Roman" panose="02020603050405020304" pitchFamily="18" charset="0"/>
                <a:cs typeface="Times New Roman" panose="02020603050405020304" pitchFamily="18" charset="0"/>
              </a:rPr>
              <a:t>mà</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đơn</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vị</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xây</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dựng</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thấy</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không</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phù</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hợp</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thì</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phải</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điều</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chỉnh</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lại</a:t>
            </a:r>
            <a:r>
              <a:rPr lang="en-US" sz="2000" dirty="0">
                <a:solidFill>
                  <a:schemeClr val="bg1"/>
                </a:solidFill>
                <a:latin typeface="Times New Roman" panose="02020603050405020304" pitchFamily="18" charset="0"/>
                <a:cs typeface="Times New Roman" panose="02020603050405020304" pitchFamily="18" charset="0"/>
              </a:rPr>
              <a:t>.</a:t>
            </a:r>
            <a:endParaRPr lang="en-GB" sz="2000" dirty="0">
              <a:solidFill>
                <a:schemeClr val="bg1"/>
              </a:solidFill>
              <a:latin typeface="Times New Roman" panose="02020603050405020304" pitchFamily="18" charset="0"/>
              <a:cs typeface="Times New Roman" panose="02020603050405020304" pitchFamily="18" charset="0"/>
            </a:endParaRPr>
          </a:p>
          <a:p>
            <a:r>
              <a:rPr lang="en-US" sz="2000" dirty="0">
                <a:solidFill>
                  <a:schemeClr val="bg1"/>
                </a:solidFill>
                <a:latin typeface="Times New Roman" panose="02020603050405020304" pitchFamily="18" charset="0"/>
                <a:cs typeface="Times New Roman" panose="02020603050405020304" pitchFamily="18" charset="0"/>
              </a:rPr>
              <a:t>4. </a:t>
            </a:r>
            <a:r>
              <a:rPr lang="en-US" sz="2000" dirty="0" err="1">
                <a:solidFill>
                  <a:schemeClr val="bg1"/>
                </a:solidFill>
                <a:latin typeface="Times New Roman" panose="02020603050405020304" pitchFamily="18" charset="0"/>
                <a:cs typeface="Times New Roman" panose="02020603050405020304" pitchFamily="18" charset="0"/>
              </a:rPr>
              <a:t>Quy</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chế</a:t>
            </a:r>
            <a:r>
              <a:rPr lang="en-US" sz="2000" dirty="0">
                <a:solidFill>
                  <a:schemeClr val="bg1"/>
                </a:solidFill>
                <a:latin typeface="Times New Roman" panose="02020603050405020304" pitchFamily="18" charset="0"/>
                <a:cs typeface="Times New Roman" panose="02020603050405020304" pitchFamily="18" charset="0"/>
              </a:rPr>
              <a:t> chi </a:t>
            </a:r>
            <a:r>
              <a:rPr lang="en-US" sz="2000" dirty="0" err="1">
                <a:solidFill>
                  <a:schemeClr val="bg1"/>
                </a:solidFill>
                <a:latin typeface="Times New Roman" panose="02020603050405020304" pitchFamily="18" charset="0"/>
                <a:cs typeface="Times New Roman" panose="02020603050405020304" pitchFamily="18" charset="0"/>
              </a:rPr>
              <a:t>tiêu</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nội</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bộ</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phải</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được</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công</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khai</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thảo</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luận</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rộng</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rãi</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trong</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đơn</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vị</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có</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sự</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tham</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gia</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của</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tổ</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chức</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công</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đoàn</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cơ</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sở</a:t>
            </a:r>
            <a:r>
              <a:rPr lang="en-US" sz="2000" dirty="0">
                <a:solidFill>
                  <a:schemeClr val="bg1"/>
                </a:solidFill>
                <a:latin typeface="Times New Roman" panose="02020603050405020304" pitchFamily="18" charset="0"/>
                <a:cs typeface="Times New Roman" panose="02020603050405020304" pitchFamily="18" charset="0"/>
              </a:rPr>
              <a:t>. </a:t>
            </a:r>
            <a:endParaRPr lang="en-GB" sz="2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16219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670868" cy="1104900"/>
          </a:xfrm>
          <a:solidFill>
            <a:srgbClr val="B01513"/>
          </a:solidFill>
          <a:effectLst>
            <a:outerShdw blurRad="50800" dist="38100" dir="2700000" algn="tl" rotWithShape="0">
              <a:prstClr val="black">
                <a:alpha val="40000"/>
              </a:prstClr>
            </a:outerShdw>
          </a:effectLst>
        </p:spPr>
        <p:txBody>
          <a:bodyPr anchor="ctr"/>
          <a:lstStyle/>
          <a:p>
            <a:r>
              <a:rPr lang="en-US" sz="3200" b="1" dirty="0" err="1">
                <a:solidFill>
                  <a:srgbClr val="FFFF00"/>
                </a:solidFill>
                <a:effectLst>
                  <a:outerShdw blurRad="50800" dist="38100" dir="16200000" rotWithShape="0">
                    <a:prstClr val="black">
                      <a:alpha val="40000"/>
                    </a:prstClr>
                  </a:outerShdw>
                </a:effectLst>
              </a:rPr>
              <a:t>Chương</a:t>
            </a:r>
            <a:r>
              <a:rPr lang="en-US" sz="3200" b="1" dirty="0">
                <a:solidFill>
                  <a:srgbClr val="FFFF00"/>
                </a:solidFill>
                <a:effectLst>
                  <a:outerShdw blurRad="50800" dist="38100" dir="16200000" rotWithShape="0">
                    <a:prstClr val="black">
                      <a:alpha val="40000"/>
                    </a:prstClr>
                  </a:outerShdw>
                </a:effectLst>
              </a:rPr>
              <a:t> I NHỮNG QUY ĐỊNH CHUNG</a:t>
            </a:r>
            <a:endParaRPr lang="en-GB" sz="3200" dirty="0"/>
          </a:p>
        </p:txBody>
      </p:sp>
      <p:sp>
        <p:nvSpPr>
          <p:cNvPr id="4" name="5-Point Star 3"/>
          <p:cNvSpPr/>
          <p:nvPr/>
        </p:nvSpPr>
        <p:spPr>
          <a:xfrm>
            <a:off x="4387850" y="1282700"/>
            <a:ext cx="368300" cy="36382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p:cNvSpPr/>
          <p:nvPr/>
        </p:nvSpPr>
        <p:spPr>
          <a:xfrm>
            <a:off x="228600" y="1807150"/>
            <a:ext cx="8648700" cy="4401205"/>
          </a:xfrm>
          <a:prstGeom prst="rect">
            <a:avLst/>
          </a:prstGeom>
          <a:solidFill>
            <a:schemeClr val="tx1"/>
          </a:solidFill>
        </p:spPr>
        <p:txBody>
          <a:bodyPr wrap="square">
            <a:spAutoFit/>
          </a:bodyPr>
          <a:lstStyle/>
          <a:p>
            <a:r>
              <a:rPr lang="vi-VN" sz="2000" b="1" dirty="0">
                <a:solidFill>
                  <a:schemeClr val="bg1"/>
                </a:solidFill>
                <a:latin typeface="Times New Roman" panose="02020603050405020304" pitchFamily="18" charset="0"/>
                <a:cs typeface="Times New Roman" panose="02020603050405020304" pitchFamily="18" charset="0"/>
              </a:rPr>
              <a:t>Điều 3. Các tiêu chuẩn, định mức và nội dung chi tiêu không được xây dựng trong quy chế chi tiêu nội bộ. </a:t>
            </a:r>
          </a:p>
          <a:p>
            <a:r>
              <a:rPr lang="vi-VN" sz="2000" b="1" dirty="0">
                <a:solidFill>
                  <a:schemeClr val="bg1"/>
                </a:solidFill>
                <a:latin typeface="Times New Roman" panose="02020603050405020304" pitchFamily="18" charset="0"/>
                <a:cs typeface="Times New Roman" panose="02020603050405020304" pitchFamily="18" charset="0"/>
              </a:rPr>
              <a:t> </a:t>
            </a:r>
            <a:r>
              <a:rPr lang="vi-VN" sz="2000" dirty="0">
                <a:solidFill>
                  <a:schemeClr val="bg1"/>
                </a:solidFill>
                <a:latin typeface="Times New Roman" panose="02020603050405020304" pitchFamily="18" charset="0"/>
                <a:cs typeface="Times New Roman" panose="02020603050405020304" pitchFamily="18" charset="0"/>
              </a:rPr>
              <a:t>Chế độ quản lý, sử dụng kính phí các chương trình mục tiêu quốc gia thuộc lĩnh vực nào thì chi theo chế độ, mức chi theo các văn bản của cấp thẩm quyền ký ban hành thuộc lĩnh vực đó; Thủ trưởng đơn vị không được chi vượt mức chi đã quy định. </a:t>
            </a:r>
          </a:p>
          <a:p>
            <a:r>
              <a:rPr lang="vi-VN" sz="2000" dirty="0">
                <a:solidFill>
                  <a:schemeClr val="bg1"/>
                </a:solidFill>
                <a:latin typeface="Times New Roman" panose="02020603050405020304" pitchFamily="18" charset="0"/>
                <a:cs typeface="Times New Roman" panose="02020603050405020304" pitchFamily="18" charset="0"/>
              </a:rPr>
              <a:t> Chế độ sử dụng kinh phí thực hiện nhiệm vụ đột xuất được cấp có thẩm quyền giao. </a:t>
            </a:r>
          </a:p>
          <a:p>
            <a:r>
              <a:rPr lang="vi-VN" sz="2000" dirty="0">
                <a:solidFill>
                  <a:schemeClr val="bg1"/>
                </a:solidFill>
                <a:latin typeface="Times New Roman" panose="02020603050405020304" pitchFamily="18" charset="0"/>
                <a:cs typeface="Times New Roman" panose="02020603050405020304" pitchFamily="18" charset="0"/>
              </a:rPr>
              <a:t> Chế độ chính sách thực hiện tinh giảm biên chế </a:t>
            </a:r>
          </a:p>
          <a:p>
            <a:r>
              <a:rPr lang="vi-VN" sz="2000" dirty="0">
                <a:solidFill>
                  <a:schemeClr val="bg1"/>
                </a:solidFill>
                <a:latin typeface="Times New Roman" panose="02020603050405020304" pitchFamily="18" charset="0"/>
                <a:cs typeface="Times New Roman" panose="02020603050405020304" pitchFamily="18" charset="0"/>
              </a:rPr>
              <a:t> Chế độ quản lý, sử dụng vốn đối ứng dự án, vốn viện trợ thuộc nguồn vốn ngân sách nhà nước.</a:t>
            </a:r>
          </a:p>
          <a:p>
            <a:r>
              <a:rPr lang="vi-VN" sz="2000" dirty="0">
                <a:solidFill>
                  <a:schemeClr val="bg1"/>
                </a:solidFill>
                <a:latin typeface="Times New Roman" panose="02020603050405020304" pitchFamily="18" charset="0"/>
                <a:cs typeface="Times New Roman" panose="02020603050405020304" pitchFamily="18" charset="0"/>
              </a:rPr>
              <a:t> Chế độ quản lý, sử dụng vốn đầu tư xây dựng cơ bản, kinh phí mua sắm và sửa chữa lớn tài sản cố định phục vụ hoạt động sự nghiệp theo dự án được cấp có thẩm quyền phê duyệt.</a:t>
            </a:r>
            <a:endParaRPr lang="vi-VN" sz="2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78563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670868" cy="1104900"/>
          </a:xfrm>
          <a:solidFill>
            <a:srgbClr val="B01513"/>
          </a:solidFill>
          <a:effectLst>
            <a:outerShdw blurRad="50800" dist="38100" dir="2700000" algn="tl" rotWithShape="0">
              <a:prstClr val="black">
                <a:alpha val="40000"/>
              </a:prstClr>
            </a:outerShdw>
          </a:effectLst>
        </p:spPr>
        <p:txBody>
          <a:bodyPr anchor="ctr"/>
          <a:lstStyle/>
          <a:p>
            <a:r>
              <a:rPr lang="en-US" sz="3200" b="1" dirty="0" err="1">
                <a:solidFill>
                  <a:srgbClr val="FFFF00"/>
                </a:solidFill>
                <a:effectLst>
                  <a:outerShdw blurRad="50800" dist="38100" dir="16200000" rotWithShape="0">
                    <a:prstClr val="black">
                      <a:alpha val="40000"/>
                    </a:prstClr>
                  </a:outerShdw>
                </a:effectLst>
              </a:rPr>
              <a:t>Chương</a:t>
            </a:r>
            <a:r>
              <a:rPr lang="en-US" sz="3200" b="1" dirty="0">
                <a:solidFill>
                  <a:srgbClr val="FFFF00"/>
                </a:solidFill>
                <a:effectLst>
                  <a:outerShdw blurRad="50800" dist="38100" dir="16200000" rotWithShape="0">
                    <a:prstClr val="black">
                      <a:alpha val="40000"/>
                    </a:prstClr>
                  </a:outerShdw>
                </a:effectLst>
              </a:rPr>
              <a:t> I NHỮNG QUY ĐỊNH CHUNG</a:t>
            </a:r>
            <a:endParaRPr lang="en-GB" sz="3200" dirty="0"/>
          </a:p>
        </p:txBody>
      </p:sp>
      <p:sp>
        <p:nvSpPr>
          <p:cNvPr id="4" name="5-Point Star 3"/>
          <p:cNvSpPr/>
          <p:nvPr/>
        </p:nvSpPr>
        <p:spPr>
          <a:xfrm>
            <a:off x="4387850" y="1282700"/>
            <a:ext cx="368300" cy="36382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p:cNvSpPr/>
          <p:nvPr/>
        </p:nvSpPr>
        <p:spPr>
          <a:xfrm>
            <a:off x="228600" y="1807150"/>
            <a:ext cx="8648700" cy="4401205"/>
          </a:xfrm>
          <a:prstGeom prst="rect">
            <a:avLst/>
          </a:prstGeom>
          <a:solidFill>
            <a:schemeClr val="tx1"/>
          </a:solidFill>
        </p:spPr>
        <p:txBody>
          <a:bodyPr wrap="square">
            <a:spAutoFit/>
          </a:bodyPr>
          <a:lstStyle/>
          <a:p>
            <a:r>
              <a:rPr lang="vi-VN" sz="2000" b="1" dirty="0">
                <a:solidFill>
                  <a:schemeClr val="bg1"/>
                </a:solidFill>
                <a:latin typeface="Times New Roman" panose="02020603050405020304" pitchFamily="18" charset="0"/>
                <a:cs typeface="Times New Roman" panose="02020603050405020304" pitchFamily="18" charset="0"/>
              </a:rPr>
              <a:t>Điều 4. Một số nội dung cơ bản xây dựng quy chế chi tiêu nội bộ. </a:t>
            </a:r>
          </a:p>
          <a:p>
            <a:r>
              <a:rPr lang="vi-VN" sz="2000" dirty="0">
                <a:solidFill>
                  <a:schemeClr val="bg1"/>
                </a:solidFill>
                <a:latin typeface="Times New Roman" panose="02020603050405020304" pitchFamily="18" charset="0"/>
                <a:cs typeface="Times New Roman" panose="02020603050405020304" pitchFamily="18" charset="0"/>
              </a:rPr>
              <a:t>1.Tiền lương (kể cả lương tăng thêm), tiền công và các khoản phụ cấp theo lương.</a:t>
            </a:r>
          </a:p>
          <a:p>
            <a:r>
              <a:rPr lang="vi-VN" sz="2000" dirty="0">
                <a:solidFill>
                  <a:schemeClr val="bg1"/>
                </a:solidFill>
                <a:latin typeface="Times New Roman" panose="02020603050405020304" pitchFamily="18" charset="0"/>
                <a:cs typeface="Times New Roman" panose="02020603050405020304" pitchFamily="18" charset="0"/>
              </a:rPr>
              <a:t>2. Chi khen thưởng các tập thể cá nhân đạt thành tích trong các hội thi, hoàn thành tốt nhiệm vụ năm học.</a:t>
            </a:r>
          </a:p>
          <a:p>
            <a:r>
              <a:rPr lang="vi-VN" sz="2000" dirty="0">
                <a:solidFill>
                  <a:schemeClr val="bg1"/>
                </a:solidFill>
                <a:latin typeface="Times New Roman" panose="02020603050405020304" pitchFamily="18" charset="0"/>
                <a:cs typeface="Times New Roman" panose="02020603050405020304" pitchFamily="18" charset="0"/>
              </a:rPr>
              <a:t>3. Chi phí quản lý sử dụng các trang thiết bị, điện chiếu sáng, nước sinh hoạt của đơn vị.</a:t>
            </a:r>
          </a:p>
          <a:p>
            <a:r>
              <a:rPr lang="vi-VN" sz="2000" dirty="0">
                <a:solidFill>
                  <a:schemeClr val="bg1"/>
                </a:solidFill>
                <a:latin typeface="Times New Roman" panose="02020603050405020304" pitchFamily="18" charset="0"/>
                <a:cs typeface="Times New Roman" panose="02020603050405020304" pitchFamily="18" charset="0"/>
              </a:rPr>
              <a:t>4. Sử dụng văn phòng phẩm và vật rẻ tiền mau hỏng.</a:t>
            </a:r>
          </a:p>
          <a:p>
            <a:r>
              <a:rPr lang="vi-VN" sz="2000" dirty="0">
                <a:solidFill>
                  <a:schemeClr val="bg1"/>
                </a:solidFill>
                <a:latin typeface="Times New Roman" panose="02020603050405020304" pitchFamily="18" charset="0"/>
                <a:cs typeface="Times New Roman" panose="02020603050405020304" pitchFamily="18" charset="0"/>
              </a:rPr>
              <a:t>5. Chi phí sử dụng điện thoại công, điện thoại di động của cán bộ lãnh đạo, chi phí báo chí cơ quan.</a:t>
            </a:r>
          </a:p>
          <a:p>
            <a:r>
              <a:rPr lang="vi-VN" sz="2000" dirty="0">
                <a:solidFill>
                  <a:schemeClr val="bg1"/>
                </a:solidFill>
                <a:latin typeface="Times New Roman" panose="02020603050405020304" pitchFamily="18" charset="0"/>
                <a:cs typeface="Times New Roman" panose="02020603050405020304" pitchFamily="18" charset="0"/>
              </a:rPr>
              <a:t>6. Chi tiêu hội nghị, công tác phí trong nước và chi phí thuê mướn.</a:t>
            </a:r>
          </a:p>
          <a:p>
            <a:r>
              <a:rPr lang="vi-VN" sz="2000" dirty="0">
                <a:solidFill>
                  <a:schemeClr val="bg1"/>
                </a:solidFill>
                <a:latin typeface="Times New Roman" panose="02020603050405020304" pitchFamily="18" charset="0"/>
                <a:cs typeface="Times New Roman" panose="02020603050405020304" pitchFamily="18" charset="0"/>
              </a:rPr>
              <a:t>7. Chi phí sửa chữa thường xuyên TSCĐ.</a:t>
            </a:r>
          </a:p>
          <a:p>
            <a:r>
              <a:rPr lang="vi-VN" sz="2000" dirty="0">
                <a:solidFill>
                  <a:schemeClr val="bg1"/>
                </a:solidFill>
                <a:latin typeface="Times New Roman" panose="02020603050405020304" pitchFamily="18" charset="0"/>
                <a:cs typeface="Times New Roman" panose="02020603050405020304" pitchFamily="18" charset="0"/>
              </a:rPr>
              <a:t>8. Chi phí nghiệp vụ chuyên môn của ngành.</a:t>
            </a:r>
          </a:p>
          <a:p>
            <a:r>
              <a:rPr lang="vi-VN" sz="2000" dirty="0">
                <a:solidFill>
                  <a:schemeClr val="bg1"/>
                </a:solidFill>
                <a:latin typeface="Times New Roman" panose="02020603050405020304" pitchFamily="18" charset="0"/>
                <a:cs typeface="Times New Roman" panose="02020603050405020304" pitchFamily="18" charset="0"/>
              </a:rPr>
              <a:t>9. Chi phí hoạt động thường xuyên khác.</a:t>
            </a:r>
          </a:p>
          <a:p>
            <a:r>
              <a:rPr lang="vi-VN" sz="2000" dirty="0">
                <a:solidFill>
                  <a:schemeClr val="bg1"/>
                </a:solidFill>
                <a:latin typeface="Times New Roman" panose="02020603050405020304" pitchFamily="18" charset="0"/>
                <a:cs typeface="Times New Roman" panose="02020603050405020304" pitchFamily="18" charset="0"/>
              </a:rPr>
              <a:t>10. Trích lập và sử dụng các quỹ. </a:t>
            </a:r>
          </a:p>
        </p:txBody>
      </p:sp>
    </p:spTree>
    <p:extLst>
      <p:ext uri="{BB962C8B-B14F-4D97-AF65-F5344CB8AC3E}">
        <p14:creationId xmlns:p14="http://schemas.microsoft.com/office/powerpoint/2010/main" val="14227113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670868" cy="1104900"/>
          </a:xfrm>
          <a:solidFill>
            <a:srgbClr val="B01513"/>
          </a:solidFill>
          <a:effectLst>
            <a:outerShdw blurRad="50800" dist="38100" dir="2700000" algn="tl" rotWithShape="0">
              <a:prstClr val="black">
                <a:alpha val="40000"/>
              </a:prstClr>
            </a:outerShdw>
          </a:effectLst>
        </p:spPr>
        <p:txBody>
          <a:bodyPr anchor="ctr"/>
          <a:lstStyle/>
          <a:p>
            <a:r>
              <a:rPr lang="en-US" sz="3200" b="1" dirty="0" err="1">
                <a:solidFill>
                  <a:srgbClr val="FFFF00"/>
                </a:solidFill>
                <a:effectLst>
                  <a:outerShdw blurRad="50800" dist="38100" dir="16200000" rotWithShape="0">
                    <a:prstClr val="black">
                      <a:alpha val="40000"/>
                    </a:prstClr>
                  </a:outerShdw>
                </a:effectLst>
              </a:rPr>
              <a:t>Chương</a:t>
            </a:r>
            <a:r>
              <a:rPr lang="en-US" sz="3200" b="1" dirty="0">
                <a:solidFill>
                  <a:srgbClr val="FFFF00"/>
                </a:solidFill>
                <a:effectLst>
                  <a:outerShdw blurRad="50800" dist="38100" dir="16200000" rotWithShape="0">
                    <a:prstClr val="black">
                      <a:alpha val="40000"/>
                    </a:prstClr>
                  </a:outerShdw>
                </a:effectLst>
              </a:rPr>
              <a:t> I NHỮNG QUY ĐỊNH CHUNG</a:t>
            </a:r>
            <a:endParaRPr lang="en-GB" sz="3200" dirty="0"/>
          </a:p>
        </p:txBody>
      </p:sp>
      <p:sp>
        <p:nvSpPr>
          <p:cNvPr id="4" name="5-Point Star 3"/>
          <p:cNvSpPr/>
          <p:nvPr/>
        </p:nvSpPr>
        <p:spPr>
          <a:xfrm>
            <a:off x="4387850" y="1282700"/>
            <a:ext cx="368300" cy="36382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p:cNvSpPr/>
          <p:nvPr/>
        </p:nvSpPr>
        <p:spPr>
          <a:xfrm>
            <a:off x="228600" y="1807150"/>
            <a:ext cx="8648700" cy="5016758"/>
          </a:xfrm>
          <a:prstGeom prst="rect">
            <a:avLst/>
          </a:prstGeom>
          <a:solidFill>
            <a:schemeClr val="tx1"/>
          </a:solidFill>
        </p:spPr>
        <p:txBody>
          <a:bodyPr wrap="square">
            <a:spAutoFit/>
          </a:bodyPr>
          <a:lstStyle/>
          <a:p>
            <a:r>
              <a:rPr lang="vi-VN" sz="2000" b="1" dirty="0">
                <a:solidFill>
                  <a:schemeClr val="bg1"/>
                </a:solidFill>
                <a:latin typeface="Times New Roman" panose="02020603050405020304" pitchFamily="18" charset="0"/>
                <a:cs typeface="Times New Roman" panose="02020603050405020304" pitchFamily="18" charset="0"/>
              </a:rPr>
              <a:t>Điều 5.  Căn cứ pháp lý xây dựng quy chế chi tiêu nội bộ. </a:t>
            </a:r>
          </a:p>
          <a:p>
            <a:r>
              <a:rPr lang="vi-VN" sz="2000" b="1" dirty="0">
                <a:solidFill>
                  <a:schemeClr val="bg1"/>
                </a:solidFill>
                <a:latin typeface="Times New Roman" panose="02020603050405020304" pitchFamily="18" charset="0"/>
                <a:cs typeface="Times New Roman" panose="02020603050405020304" pitchFamily="18" charset="0"/>
              </a:rPr>
              <a:t>	</a:t>
            </a:r>
            <a:r>
              <a:rPr lang="vi-VN" sz="2000" dirty="0">
                <a:solidFill>
                  <a:schemeClr val="bg1"/>
                </a:solidFill>
                <a:latin typeface="Times New Roman" panose="02020603050405020304" pitchFamily="18" charset="0"/>
                <a:cs typeface="Times New Roman" panose="02020603050405020304" pitchFamily="18" charset="0"/>
              </a:rPr>
              <a:t>Căn cứ Nghị định số 43/2006/NĐ-CP ngày 25 tháng 4 năm 2006 của Chính phủ quy định quyền tự chủ, tự chịu trách nhiệm về thực hiện nhiệm vụ, tổ chức bộ máy, biên chế và tài chính đối với đơn vị sự nghiệp công lập.</a:t>
            </a:r>
          </a:p>
          <a:p>
            <a:r>
              <a:rPr lang="vi-VN" sz="2000" dirty="0">
                <a:solidFill>
                  <a:schemeClr val="bg1"/>
                </a:solidFill>
                <a:latin typeface="Times New Roman" panose="02020603050405020304" pitchFamily="18" charset="0"/>
                <a:cs typeface="Times New Roman" panose="02020603050405020304" pitchFamily="18" charset="0"/>
              </a:rPr>
              <a:t>	Căn cứ thông tư số 71/TT-BTC ngày 19 tháng 8 năm 2006 của Bộ Tài chính hướng dẫn thực hiện nghị định 43/2006/NĐ-CP ngày 25 tháng 4 năm 2006 của Chính phủ quy định quyền tự chủ, tự chịu trách nhiệm về thực hiện nhiệm vụ, tổ chức bộ máy, biên chế và tài chính đối với đơn vị sự nghiệp công lập;</a:t>
            </a:r>
          </a:p>
          <a:p>
            <a:endParaRPr lang="vi-VN" sz="2000" dirty="0">
              <a:solidFill>
                <a:schemeClr val="bg1"/>
              </a:solidFill>
              <a:latin typeface="Times New Roman" panose="02020603050405020304" pitchFamily="18" charset="0"/>
              <a:cs typeface="Times New Roman" panose="02020603050405020304" pitchFamily="18" charset="0"/>
            </a:endParaRPr>
          </a:p>
          <a:p>
            <a:r>
              <a:rPr lang="vi-VN" sz="2000" dirty="0">
                <a:solidFill>
                  <a:schemeClr val="bg1"/>
                </a:solidFill>
                <a:latin typeface="Times New Roman" panose="02020603050405020304" pitchFamily="18" charset="0"/>
                <a:cs typeface="Times New Roman" panose="02020603050405020304" pitchFamily="18" charset="0"/>
              </a:rPr>
              <a:t>    Căn cứ Thông tư 97/2010/TT-BTC của Bộ Tài Chính quy định về chế độ công tác phí, chế độ chi tổ chức các hội nghị đối với các cơ quan nhà nước và đơn vị sự nghiệp công lập.</a:t>
            </a:r>
          </a:p>
          <a:p>
            <a:r>
              <a:rPr lang="vi-VN" sz="2000" dirty="0">
                <a:solidFill>
                  <a:schemeClr val="bg1"/>
                </a:solidFill>
                <a:latin typeface="Times New Roman" panose="02020603050405020304" pitchFamily="18" charset="0"/>
                <a:cs typeface="Times New Roman" panose="02020603050405020304" pitchFamily="18" charset="0"/>
              </a:rPr>
              <a:t>    Căn cứ Quyết định số 13/2011/QĐ-UBND ngày 28/06/2011 của UBND tỉnh Quảng Nam về quy định chế độ chi tiêu đón tiếp khách nước ngoài, chi tổ chức các hội nghị, hội thảo quốc tế và chi tiêu tiếp khách trong nước trên địa bàn tỉnh Quảng Nam.</a:t>
            </a:r>
          </a:p>
        </p:txBody>
      </p:sp>
    </p:spTree>
    <p:extLst>
      <p:ext uri="{BB962C8B-B14F-4D97-AF65-F5344CB8AC3E}">
        <p14:creationId xmlns:p14="http://schemas.microsoft.com/office/powerpoint/2010/main" val="10345299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670868" cy="1104900"/>
          </a:xfrm>
          <a:solidFill>
            <a:srgbClr val="B01513"/>
          </a:solidFill>
          <a:effectLst>
            <a:outerShdw blurRad="50800" dist="38100" dir="2700000" algn="tl" rotWithShape="0">
              <a:prstClr val="black">
                <a:alpha val="40000"/>
              </a:prstClr>
            </a:outerShdw>
          </a:effectLst>
        </p:spPr>
        <p:txBody>
          <a:bodyPr anchor="ctr"/>
          <a:lstStyle/>
          <a:p>
            <a:r>
              <a:rPr lang="en-US" sz="3200" b="1" dirty="0" err="1">
                <a:solidFill>
                  <a:srgbClr val="FFFF00"/>
                </a:solidFill>
                <a:effectLst>
                  <a:outerShdw blurRad="50800" dist="38100" dir="16200000" rotWithShape="0">
                    <a:prstClr val="black">
                      <a:alpha val="40000"/>
                    </a:prstClr>
                  </a:outerShdw>
                </a:effectLst>
              </a:rPr>
              <a:t>Chương</a:t>
            </a:r>
            <a:r>
              <a:rPr lang="en-US" sz="3200" b="1" dirty="0">
                <a:solidFill>
                  <a:srgbClr val="FFFF00"/>
                </a:solidFill>
                <a:effectLst>
                  <a:outerShdw blurRad="50800" dist="38100" dir="16200000" rotWithShape="0">
                    <a:prstClr val="black">
                      <a:alpha val="40000"/>
                    </a:prstClr>
                  </a:outerShdw>
                </a:effectLst>
              </a:rPr>
              <a:t> I NHỮNG QUY ĐỊNH CHUNG</a:t>
            </a:r>
            <a:endParaRPr lang="en-GB" sz="3200" dirty="0"/>
          </a:p>
        </p:txBody>
      </p:sp>
      <p:sp>
        <p:nvSpPr>
          <p:cNvPr id="4" name="5-Point Star 3"/>
          <p:cNvSpPr/>
          <p:nvPr/>
        </p:nvSpPr>
        <p:spPr>
          <a:xfrm>
            <a:off x="4387850" y="1282700"/>
            <a:ext cx="368300" cy="36382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p:cNvSpPr/>
          <p:nvPr/>
        </p:nvSpPr>
        <p:spPr>
          <a:xfrm>
            <a:off x="228600" y="1807150"/>
            <a:ext cx="8648700" cy="4093428"/>
          </a:xfrm>
          <a:prstGeom prst="rect">
            <a:avLst/>
          </a:prstGeom>
          <a:solidFill>
            <a:schemeClr val="tx1"/>
          </a:solidFill>
        </p:spPr>
        <p:txBody>
          <a:bodyPr wrap="square">
            <a:spAutoFit/>
          </a:bodyPr>
          <a:lstStyle/>
          <a:p>
            <a:r>
              <a:rPr lang="vi-VN" sz="2000" b="1" dirty="0">
                <a:solidFill>
                  <a:schemeClr val="bg1"/>
                </a:solidFill>
                <a:latin typeface="Times New Roman" panose="02020603050405020304" pitchFamily="18" charset="0"/>
                <a:cs typeface="Times New Roman" panose="02020603050405020304" pitchFamily="18" charset="0"/>
              </a:rPr>
              <a:t>Điều 5.  Căn cứ pháp lý xây dựng quy chế chi tiêu nội bộ. </a:t>
            </a:r>
          </a:p>
          <a:p>
            <a:r>
              <a:rPr lang="vi-VN" sz="2000" b="1" dirty="0">
                <a:solidFill>
                  <a:schemeClr val="bg1"/>
                </a:solidFill>
                <a:latin typeface="Times New Roman" panose="02020603050405020304" pitchFamily="18" charset="0"/>
                <a:cs typeface="Times New Roman" panose="02020603050405020304" pitchFamily="18" charset="0"/>
              </a:rPr>
              <a:t>	</a:t>
            </a:r>
            <a:r>
              <a:rPr lang="vi-VN" sz="2000" dirty="0">
                <a:solidFill>
                  <a:schemeClr val="bg1"/>
                </a:solidFill>
                <a:latin typeface="Times New Roman" panose="02020603050405020304" pitchFamily="18" charset="0"/>
                <a:cs typeface="Times New Roman" panose="02020603050405020304" pitchFamily="18" charset="0"/>
              </a:rPr>
              <a:t>Căn cứ Quyết định số 14/2011/QĐ-UBND ngày 28/06/2011 của UBND tỉnh Quảng Nam về quy định chế độ công tác phí, chế độ tổ chức các hội nghị đối với các cơ quan nhà nước và đơn vị sự nghiệp công lập trên địa bàn tỉnh Quảng Nam;</a:t>
            </a:r>
          </a:p>
          <a:p>
            <a:r>
              <a:rPr lang="vi-VN" sz="2000" dirty="0">
                <a:solidFill>
                  <a:schemeClr val="bg1"/>
                </a:solidFill>
                <a:latin typeface="Times New Roman" panose="02020603050405020304" pitchFamily="18" charset="0"/>
                <a:cs typeface="Times New Roman" panose="02020603050405020304" pitchFamily="18" charset="0"/>
              </a:rPr>
              <a:t>    Căn cứ vào Quyết định số 03/QĐ-UBND, ngày 05/01/2017 của UBND huyện Nam Giang, về việc giao quyền tự chủ, tự chịu trách nhiệm về thựực hiện nhiệm vụ, tổ chức bộ máy, biên chế tài chính đối với đơn vị sự nghiệp công lập trường học thuộc phòng Giáo dục và Đào tạo huyện;</a:t>
            </a:r>
          </a:p>
          <a:p>
            <a:r>
              <a:rPr lang="en-GB" sz="2000" dirty="0" smtClean="0">
                <a:solidFill>
                  <a:schemeClr val="bg1"/>
                </a:solidFill>
                <a:latin typeface="Times New Roman" panose="02020603050405020304" pitchFamily="18" charset="0"/>
                <a:cs typeface="Times New Roman" panose="02020603050405020304" pitchFamily="18" charset="0"/>
              </a:rPr>
              <a:t>      </a:t>
            </a:r>
            <a:r>
              <a:rPr lang="vi-VN" sz="2000" dirty="0" smtClean="0">
                <a:solidFill>
                  <a:schemeClr val="bg1"/>
                </a:solidFill>
                <a:latin typeface="Times New Roman" panose="02020603050405020304" pitchFamily="18" charset="0"/>
                <a:cs typeface="Times New Roman" panose="02020603050405020304" pitchFamily="18" charset="0"/>
              </a:rPr>
              <a:t>Căn </a:t>
            </a:r>
            <a:r>
              <a:rPr lang="vi-VN" sz="2000" dirty="0">
                <a:solidFill>
                  <a:schemeClr val="bg1"/>
                </a:solidFill>
                <a:latin typeface="Times New Roman" panose="02020603050405020304" pitchFamily="18" charset="0"/>
                <a:cs typeface="Times New Roman" panose="02020603050405020304" pitchFamily="18" charset="0"/>
              </a:rPr>
              <a:t>cứ Quyết định số 3303/QĐ-UBND, ngày 22/12/2016 của Ủy ban nhân dân huyện Nam Giang về việc giao chỉ tiêu kế hoạch phát triển kinh tế-xã hội và dự toán thu, chi ngân sách Nhà nước năm 2017; </a:t>
            </a:r>
          </a:p>
          <a:p>
            <a:r>
              <a:rPr lang="vi-VN" sz="2000" dirty="0">
                <a:solidFill>
                  <a:schemeClr val="bg1"/>
                </a:solidFill>
                <a:latin typeface="Times New Roman" panose="02020603050405020304" pitchFamily="18" charset="0"/>
                <a:cs typeface="Times New Roman" panose="02020603050405020304" pitchFamily="18" charset="0"/>
              </a:rPr>
              <a:t>Căn cứ vào tình hình hoạt động thực tế của đơn vị, phương hướng nhiệm vụ và quy mô phát triển Giáo dục hiện nay;</a:t>
            </a:r>
          </a:p>
        </p:txBody>
      </p:sp>
    </p:spTree>
    <p:extLst>
      <p:ext uri="{BB962C8B-B14F-4D97-AF65-F5344CB8AC3E}">
        <p14:creationId xmlns:p14="http://schemas.microsoft.com/office/powerpoint/2010/main" val="16052967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670868" cy="1104900"/>
          </a:xfrm>
          <a:solidFill>
            <a:srgbClr val="B01513"/>
          </a:solidFill>
          <a:effectLst>
            <a:outerShdw blurRad="50800" dist="38100" dir="2700000" algn="tl" rotWithShape="0">
              <a:prstClr val="black">
                <a:alpha val="40000"/>
              </a:prstClr>
            </a:outerShdw>
          </a:effectLst>
        </p:spPr>
        <p:txBody>
          <a:bodyPr anchor="ctr"/>
          <a:lstStyle/>
          <a:p>
            <a:r>
              <a:rPr lang="en-US" sz="3200" b="1" dirty="0" err="1">
                <a:solidFill>
                  <a:srgbClr val="FFFF00"/>
                </a:solidFill>
                <a:effectLst>
                  <a:outerShdw blurRad="50800" dist="38100" dir="16200000" rotWithShape="0">
                    <a:prstClr val="black">
                      <a:alpha val="40000"/>
                    </a:prstClr>
                  </a:outerShdw>
                </a:effectLst>
              </a:rPr>
              <a:t>Chương</a:t>
            </a:r>
            <a:r>
              <a:rPr lang="en-US" sz="3200" b="1" dirty="0">
                <a:solidFill>
                  <a:srgbClr val="FFFF00"/>
                </a:solidFill>
                <a:effectLst>
                  <a:outerShdw blurRad="50800" dist="38100" dir="16200000" rotWithShape="0">
                    <a:prstClr val="black">
                      <a:alpha val="40000"/>
                    </a:prstClr>
                  </a:outerShdw>
                </a:effectLst>
              </a:rPr>
              <a:t> II NHỮNG QUY ĐỊNH CỤ THỂ</a:t>
            </a:r>
            <a:endParaRPr lang="en-US" sz="3200" b="1" dirty="0">
              <a:solidFill>
                <a:srgbClr val="FFFF00"/>
              </a:solidFill>
              <a:effectLst>
                <a:outerShdw blurRad="50800" dist="38100" dir="16200000" rotWithShape="0">
                  <a:prstClr val="black">
                    <a:alpha val="40000"/>
                  </a:prstClr>
                </a:outerShdw>
              </a:effectLst>
            </a:endParaRPr>
          </a:p>
        </p:txBody>
      </p:sp>
      <p:sp>
        <p:nvSpPr>
          <p:cNvPr id="3" name="Content Placeholder 2"/>
          <p:cNvSpPr>
            <a:spLocks noGrp="1"/>
          </p:cNvSpPr>
          <p:nvPr>
            <p:ph idx="1"/>
          </p:nvPr>
        </p:nvSpPr>
        <p:spPr>
          <a:xfrm>
            <a:off x="243500" y="1206500"/>
            <a:ext cx="8163900" cy="5511800"/>
          </a:xfrm>
          <a:solidFill>
            <a:schemeClr val="tx1"/>
          </a:solidFill>
        </p:spPr>
        <p:txBody>
          <a:bodyPr>
            <a:normAutofit fontScale="85000" lnSpcReduction="20000"/>
          </a:bodyPr>
          <a:lstStyle/>
          <a:p>
            <a:r>
              <a:rPr lang="en-US" b="1" dirty="0" err="1">
                <a:solidFill>
                  <a:schemeClr val="bg1"/>
                </a:solidFill>
                <a:effectLst>
                  <a:outerShdw blurRad="50800" dist="38100" dir="16200000" rotWithShape="0">
                    <a:prstClr val="black">
                      <a:alpha val="40000"/>
                    </a:prstClr>
                  </a:outerShdw>
                </a:effectLst>
              </a:rPr>
              <a:t>Phần</a:t>
            </a:r>
            <a:r>
              <a:rPr lang="en-US" b="1" dirty="0">
                <a:solidFill>
                  <a:schemeClr val="bg1"/>
                </a:solidFill>
                <a:effectLst>
                  <a:outerShdw blurRad="50800" dist="38100" dir="16200000" rotWithShape="0">
                    <a:prstClr val="black">
                      <a:alpha val="40000"/>
                    </a:prstClr>
                  </a:outerShdw>
                </a:effectLst>
              </a:rPr>
              <a:t> </a:t>
            </a:r>
            <a:r>
              <a:rPr lang="en-US" b="1" dirty="0" err="1">
                <a:solidFill>
                  <a:schemeClr val="bg1"/>
                </a:solidFill>
                <a:effectLst>
                  <a:outerShdw blurRad="50800" dist="38100" dir="16200000" rotWithShape="0">
                    <a:prstClr val="black">
                      <a:alpha val="40000"/>
                    </a:prstClr>
                  </a:outerShdw>
                </a:effectLst>
              </a:rPr>
              <a:t>thứ</a:t>
            </a:r>
            <a:r>
              <a:rPr lang="en-US" b="1" dirty="0">
                <a:solidFill>
                  <a:schemeClr val="bg1"/>
                </a:solidFill>
                <a:effectLst>
                  <a:outerShdw blurRad="50800" dist="38100" dir="16200000" rotWithShape="0">
                    <a:prstClr val="black">
                      <a:alpha val="40000"/>
                    </a:prstClr>
                  </a:outerShdw>
                </a:effectLst>
              </a:rPr>
              <a:t> </a:t>
            </a:r>
            <a:r>
              <a:rPr lang="en-US" b="1" dirty="0" err="1">
                <a:solidFill>
                  <a:schemeClr val="bg1"/>
                </a:solidFill>
                <a:effectLst>
                  <a:outerShdw blurRad="50800" dist="38100" dir="16200000" rotWithShape="0">
                    <a:prstClr val="black">
                      <a:alpha val="40000"/>
                    </a:prstClr>
                  </a:outerShdw>
                </a:effectLst>
              </a:rPr>
              <a:t>nhất</a:t>
            </a:r>
            <a:r>
              <a:rPr lang="en-US" b="1" dirty="0">
                <a:solidFill>
                  <a:schemeClr val="bg1"/>
                </a:solidFill>
                <a:effectLst>
                  <a:outerShdw blurRad="50800" dist="38100" dir="16200000" rotWithShape="0">
                    <a:prstClr val="black">
                      <a:alpha val="40000"/>
                    </a:prstClr>
                  </a:outerShdw>
                </a:effectLst>
              </a:rPr>
              <a:t> QUY CHẾ CHI TIÊU NỘI </a:t>
            </a:r>
            <a:r>
              <a:rPr lang="en-US" b="1" dirty="0" smtClean="0">
                <a:solidFill>
                  <a:schemeClr val="bg1"/>
                </a:solidFill>
                <a:effectLst>
                  <a:outerShdw blurRad="50800" dist="38100" dir="16200000" rotWithShape="0">
                    <a:prstClr val="black">
                      <a:alpha val="40000"/>
                    </a:prstClr>
                  </a:outerShdw>
                </a:effectLst>
              </a:rPr>
              <a:t>BỘ</a:t>
            </a:r>
          </a:p>
          <a:p>
            <a:pPr lvl="1"/>
            <a:r>
              <a:rPr lang="en-US" b="1" dirty="0" err="1">
                <a:solidFill>
                  <a:schemeClr val="bg1"/>
                </a:solidFill>
              </a:rPr>
              <a:t>Điều</a:t>
            </a:r>
            <a:r>
              <a:rPr lang="en-US" b="1" dirty="0">
                <a:solidFill>
                  <a:schemeClr val="bg1"/>
                </a:solidFill>
              </a:rPr>
              <a:t> 6. </a:t>
            </a:r>
            <a:r>
              <a:rPr lang="en-US" b="1" dirty="0" err="1">
                <a:solidFill>
                  <a:schemeClr val="bg1"/>
                </a:solidFill>
              </a:rPr>
              <a:t>Các</a:t>
            </a:r>
            <a:r>
              <a:rPr lang="en-US" b="1" dirty="0">
                <a:solidFill>
                  <a:schemeClr val="bg1"/>
                </a:solidFill>
              </a:rPr>
              <a:t> </a:t>
            </a:r>
            <a:r>
              <a:rPr lang="en-US" b="1" dirty="0" err="1">
                <a:solidFill>
                  <a:schemeClr val="bg1"/>
                </a:solidFill>
              </a:rPr>
              <a:t>nguồn</a:t>
            </a:r>
            <a:r>
              <a:rPr lang="en-US" b="1" dirty="0">
                <a:solidFill>
                  <a:schemeClr val="bg1"/>
                </a:solidFill>
              </a:rPr>
              <a:t> </a:t>
            </a:r>
            <a:r>
              <a:rPr lang="en-US" b="1" dirty="0" err="1">
                <a:solidFill>
                  <a:schemeClr val="bg1"/>
                </a:solidFill>
              </a:rPr>
              <a:t>thu</a:t>
            </a:r>
            <a:r>
              <a:rPr lang="en-US" b="1" dirty="0">
                <a:solidFill>
                  <a:schemeClr val="bg1"/>
                </a:solidFill>
              </a:rPr>
              <a:t>, chi </a:t>
            </a:r>
            <a:r>
              <a:rPr lang="en-US" b="1" dirty="0" err="1">
                <a:solidFill>
                  <a:schemeClr val="bg1"/>
                </a:solidFill>
              </a:rPr>
              <a:t>tài</a:t>
            </a:r>
            <a:r>
              <a:rPr lang="en-US" b="1" dirty="0">
                <a:solidFill>
                  <a:schemeClr val="bg1"/>
                </a:solidFill>
              </a:rPr>
              <a:t> </a:t>
            </a:r>
            <a:r>
              <a:rPr lang="en-US" b="1" dirty="0" err="1">
                <a:solidFill>
                  <a:schemeClr val="bg1"/>
                </a:solidFill>
              </a:rPr>
              <a:t>chính</a:t>
            </a:r>
            <a:r>
              <a:rPr lang="en-US" b="1" dirty="0">
                <a:solidFill>
                  <a:schemeClr val="bg1"/>
                </a:solidFill>
              </a:rPr>
              <a:t> </a:t>
            </a:r>
            <a:r>
              <a:rPr lang="en-US" b="1" dirty="0" err="1">
                <a:solidFill>
                  <a:schemeClr val="bg1"/>
                </a:solidFill>
              </a:rPr>
              <a:t>tại</a:t>
            </a:r>
            <a:r>
              <a:rPr lang="en-US" b="1" dirty="0">
                <a:solidFill>
                  <a:schemeClr val="bg1"/>
                </a:solidFill>
              </a:rPr>
              <a:t> </a:t>
            </a:r>
            <a:r>
              <a:rPr lang="en-US" b="1" dirty="0" err="1">
                <a:solidFill>
                  <a:schemeClr val="bg1"/>
                </a:solidFill>
              </a:rPr>
              <a:t>đơn</a:t>
            </a:r>
            <a:r>
              <a:rPr lang="en-US" b="1" dirty="0">
                <a:solidFill>
                  <a:schemeClr val="bg1"/>
                </a:solidFill>
              </a:rPr>
              <a:t> </a:t>
            </a:r>
            <a:r>
              <a:rPr lang="en-US" b="1" dirty="0" err="1">
                <a:solidFill>
                  <a:schemeClr val="bg1"/>
                </a:solidFill>
              </a:rPr>
              <a:t>vị</a:t>
            </a:r>
            <a:r>
              <a:rPr lang="en-US" b="1" dirty="0">
                <a:solidFill>
                  <a:schemeClr val="bg1"/>
                </a:solidFill>
              </a:rPr>
              <a:t> </a:t>
            </a:r>
            <a:r>
              <a:rPr lang="en-US" b="1" dirty="0" err="1">
                <a:solidFill>
                  <a:schemeClr val="bg1"/>
                </a:solidFill>
              </a:rPr>
              <a:t>theo</a:t>
            </a:r>
            <a:r>
              <a:rPr lang="en-US" b="1" dirty="0">
                <a:solidFill>
                  <a:schemeClr val="bg1"/>
                </a:solidFill>
              </a:rPr>
              <a:t> </a:t>
            </a:r>
            <a:r>
              <a:rPr lang="en-US" b="1" dirty="0" err="1">
                <a:solidFill>
                  <a:schemeClr val="bg1"/>
                </a:solidFill>
              </a:rPr>
              <a:t>dự</a:t>
            </a:r>
            <a:r>
              <a:rPr lang="en-US" b="1" dirty="0">
                <a:solidFill>
                  <a:schemeClr val="bg1"/>
                </a:solidFill>
              </a:rPr>
              <a:t> </a:t>
            </a:r>
            <a:r>
              <a:rPr lang="en-US" b="1" dirty="0" err="1">
                <a:solidFill>
                  <a:schemeClr val="bg1"/>
                </a:solidFill>
              </a:rPr>
              <a:t>toán</a:t>
            </a:r>
            <a:r>
              <a:rPr lang="en-US" b="1" dirty="0">
                <a:solidFill>
                  <a:schemeClr val="bg1"/>
                </a:solidFill>
              </a:rPr>
              <a:t> </a:t>
            </a:r>
            <a:r>
              <a:rPr lang="en-US" b="1" dirty="0" err="1">
                <a:solidFill>
                  <a:schemeClr val="bg1"/>
                </a:solidFill>
              </a:rPr>
              <a:t>được</a:t>
            </a:r>
            <a:r>
              <a:rPr lang="en-US" b="1" dirty="0">
                <a:solidFill>
                  <a:schemeClr val="bg1"/>
                </a:solidFill>
              </a:rPr>
              <a:t> </a:t>
            </a:r>
            <a:r>
              <a:rPr lang="en-US" b="1" dirty="0" err="1">
                <a:solidFill>
                  <a:schemeClr val="bg1"/>
                </a:solidFill>
              </a:rPr>
              <a:t>giao</a:t>
            </a:r>
            <a:r>
              <a:rPr lang="en-US" b="1" dirty="0">
                <a:solidFill>
                  <a:schemeClr val="bg1"/>
                </a:solidFill>
              </a:rPr>
              <a:t>.</a:t>
            </a:r>
            <a:endParaRPr lang="en-GB" b="1" dirty="0">
              <a:solidFill>
                <a:schemeClr val="bg1"/>
              </a:solidFill>
            </a:endParaRPr>
          </a:p>
          <a:p>
            <a:pPr lvl="1"/>
            <a:r>
              <a:rPr lang="en-US" b="1" dirty="0" err="1">
                <a:solidFill>
                  <a:schemeClr val="bg1"/>
                </a:solidFill>
              </a:rPr>
              <a:t>Điều</a:t>
            </a:r>
            <a:r>
              <a:rPr lang="en-US" b="1" dirty="0">
                <a:solidFill>
                  <a:schemeClr val="bg1"/>
                </a:solidFill>
              </a:rPr>
              <a:t> 7. Chi </a:t>
            </a:r>
            <a:r>
              <a:rPr lang="en-US" b="1" dirty="0" err="1">
                <a:solidFill>
                  <a:schemeClr val="bg1"/>
                </a:solidFill>
              </a:rPr>
              <a:t>khen</a:t>
            </a:r>
            <a:r>
              <a:rPr lang="en-US" b="1" dirty="0">
                <a:solidFill>
                  <a:schemeClr val="bg1"/>
                </a:solidFill>
              </a:rPr>
              <a:t> </a:t>
            </a:r>
            <a:r>
              <a:rPr lang="en-US" b="1" dirty="0" err="1">
                <a:solidFill>
                  <a:schemeClr val="bg1"/>
                </a:solidFill>
              </a:rPr>
              <a:t>thưởng</a:t>
            </a:r>
            <a:r>
              <a:rPr lang="en-US" b="1" dirty="0">
                <a:solidFill>
                  <a:schemeClr val="bg1"/>
                </a:solidFill>
              </a:rPr>
              <a:t>. </a:t>
            </a:r>
            <a:r>
              <a:rPr lang="en-US" b="1" dirty="0" err="1">
                <a:solidFill>
                  <a:schemeClr val="bg1"/>
                </a:solidFill>
              </a:rPr>
              <a:t>Dự</a:t>
            </a:r>
            <a:r>
              <a:rPr lang="en-US" b="1" dirty="0">
                <a:solidFill>
                  <a:schemeClr val="bg1"/>
                </a:solidFill>
              </a:rPr>
              <a:t> </a:t>
            </a:r>
            <a:r>
              <a:rPr lang="en-US" b="1" dirty="0" err="1">
                <a:solidFill>
                  <a:schemeClr val="bg1"/>
                </a:solidFill>
              </a:rPr>
              <a:t>kiến</a:t>
            </a:r>
            <a:r>
              <a:rPr lang="en-US" b="1" dirty="0">
                <a:solidFill>
                  <a:schemeClr val="bg1"/>
                </a:solidFill>
              </a:rPr>
              <a:t> chi  20.000.000 </a:t>
            </a:r>
            <a:r>
              <a:rPr lang="en-US" b="1" dirty="0" err="1">
                <a:solidFill>
                  <a:schemeClr val="bg1"/>
                </a:solidFill>
              </a:rPr>
              <a:t>đồng</a:t>
            </a:r>
            <a:endParaRPr lang="en-GB" dirty="0">
              <a:solidFill>
                <a:schemeClr val="bg1"/>
              </a:solidFill>
            </a:endParaRPr>
          </a:p>
          <a:p>
            <a:pPr lvl="1"/>
            <a:r>
              <a:rPr lang="en-US" b="1" dirty="0" err="1">
                <a:solidFill>
                  <a:schemeClr val="bg1"/>
                </a:solidFill>
              </a:rPr>
              <a:t>Điều</a:t>
            </a:r>
            <a:r>
              <a:rPr lang="en-US" b="1" dirty="0">
                <a:solidFill>
                  <a:schemeClr val="bg1"/>
                </a:solidFill>
              </a:rPr>
              <a:t> 8. Chi </a:t>
            </a:r>
            <a:r>
              <a:rPr lang="en-US" b="1" dirty="0" err="1">
                <a:solidFill>
                  <a:schemeClr val="bg1"/>
                </a:solidFill>
              </a:rPr>
              <a:t>phúc</a:t>
            </a:r>
            <a:r>
              <a:rPr lang="en-US" b="1" dirty="0">
                <a:solidFill>
                  <a:schemeClr val="bg1"/>
                </a:solidFill>
              </a:rPr>
              <a:t> </a:t>
            </a:r>
            <a:r>
              <a:rPr lang="en-US" b="1" dirty="0" err="1">
                <a:solidFill>
                  <a:schemeClr val="bg1"/>
                </a:solidFill>
              </a:rPr>
              <a:t>lợi</a:t>
            </a:r>
            <a:r>
              <a:rPr lang="en-US" b="1" dirty="0">
                <a:solidFill>
                  <a:schemeClr val="bg1"/>
                </a:solidFill>
              </a:rPr>
              <a:t> </a:t>
            </a:r>
            <a:r>
              <a:rPr lang="en-US" b="1" dirty="0" err="1">
                <a:solidFill>
                  <a:schemeClr val="bg1"/>
                </a:solidFill>
              </a:rPr>
              <a:t>tập</a:t>
            </a:r>
            <a:r>
              <a:rPr lang="en-US" b="1" dirty="0">
                <a:solidFill>
                  <a:schemeClr val="bg1"/>
                </a:solidFill>
              </a:rPr>
              <a:t> </a:t>
            </a:r>
            <a:r>
              <a:rPr lang="en-US" b="1" dirty="0" err="1">
                <a:solidFill>
                  <a:schemeClr val="bg1"/>
                </a:solidFill>
              </a:rPr>
              <a:t>thể</a:t>
            </a:r>
            <a:r>
              <a:rPr lang="en-US" b="1" dirty="0">
                <a:solidFill>
                  <a:schemeClr val="bg1"/>
                </a:solidFill>
              </a:rPr>
              <a:t>. </a:t>
            </a:r>
            <a:r>
              <a:rPr lang="en-US" b="1" dirty="0" err="1">
                <a:solidFill>
                  <a:schemeClr val="bg1"/>
                </a:solidFill>
              </a:rPr>
              <a:t>Dự</a:t>
            </a:r>
            <a:r>
              <a:rPr lang="en-US" b="1" dirty="0">
                <a:solidFill>
                  <a:schemeClr val="bg1"/>
                </a:solidFill>
              </a:rPr>
              <a:t> </a:t>
            </a:r>
            <a:r>
              <a:rPr lang="en-US" b="1" dirty="0" err="1">
                <a:solidFill>
                  <a:schemeClr val="bg1"/>
                </a:solidFill>
              </a:rPr>
              <a:t>kiến</a:t>
            </a:r>
            <a:r>
              <a:rPr lang="en-US" b="1" dirty="0">
                <a:solidFill>
                  <a:schemeClr val="bg1"/>
                </a:solidFill>
              </a:rPr>
              <a:t> chi 10.000.000 </a:t>
            </a:r>
            <a:r>
              <a:rPr lang="en-US" b="1" dirty="0" err="1">
                <a:solidFill>
                  <a:schemeClr val="bg1"/>
                </a:solidFill>
              </a:rPr>
              <a:t>đồng</a:t>
            </a:r>
            <a:endParaRPr lang="en-GB" dirty="0">
              <a:solidFill>
                <a:schemeClr val="bg1"/>
              </a:solidFill>
            </a:endParaRPr>
          </a:p>
          <a:p>
            <a:pPr lvl="1"/>
            <a:r>
              <a:rPr lang="en-US" b="1" dirty="0" err="1">
                <a:solidFill>
                  <a:schemeClr val="bg1"/>
                </a:solidFill>
              </a:rPr>
              <a:t>Điều</a:t>
            </a:r>
            <a:r>
              <a:rPr lang="en-US" b="1" dirty="0">
                <a:solidFill>
                  <a:schemeClr val="bg1"/>
                </a:solidFill>
              </a:rPr>
              <a:t> 9. </a:t>
            </a:r>
            <a:r>
              <a:rPr lang="en-US" b="1" dirty="0" err="1">
                <a:solidFill>
                  <a:schemeClr val="bg1"/>
                </a:solidFill>
              </a:rPr>
              <a:t>Tiền</a:t>
            </a:r>
            <a:r>
              <a:rPr lang="en-US" b="1" dirty="0">
                <a:solidFill>
                  <a:schemeClr val="bg1"/>
                </a:solidFill>
              </a:rPr>
              <a:t> </a:t>
            </a:r>
            <a:r>
              <a:rPr lang="en-US" b="1" dirty="0" err="1">
                <a:solidFill>
                  <a:schemeClr val="bg1"/>
                </a:solidFill>
              </a:rPr>
              <a:t>thu</a:t>
            </a:r>
            <a:r>
              <a:rPr lang="en-US" b="1" dirty="0">
                <a:solidFill>
                  <a:schemeClr val="bg1"/>
                </a:solidFill>
              </a:rPr>
              <a:t> </a:t>
            </a:r>
            <a:r>
              <a:rPr lang="en-US" b="1" dirty="0" err="1">
                <a:solidFill>
                  <a:schemeClr val="bg1"/>
                </a:solidFill>
              </a:rPr>
              <a:t>nhập</a:t>
            </a:r>
            <a:r>
              <a:rPr lang="en-US" b="1" dirty="0">
                <a:solidFill>
                  <a:schemeClr val="bg1"/>
                </a:solidFill>
              </a:rPr>
              <a:t> </a:t>
            </a:r>
            <a:r>
              <a:rPr lang="en-US" b="1" dirty="0" err="1">
                <a:solidFill>
                  <a:schemeClr val="bg1"/>
                </a:solidFill>
              </a:rPr>
              <a:t>tăng</a:t>
            </a:r>
            <a:r>
              <a:rPr lang="en-US" b="1" dirty="0">
                <a:solidFill>
                  <a:schemeClr val="bg1"/>
                </a:solidFill>
              </a:rPr>
              <a:t> </a:t>
            </a:r>
            <a:r>
              <a:rPr lang="en-US" b="1" dirty="0" err="1">
                <a:solidFill>
                  <a:schemeClr val="bg1"/>
                </a:solidFill>
              </a:rPr>
              <a:t>thêm</a:t>
            </a:r>
            <a:r>
              <a:rPr lang="en-US" b="1" dirty="0">
                <a:solidFill>
                  <a:schemeClr val="bg1"/>
                </a:solidFill>
              </a:rPr>
              <a:t> </a:t>
            </a:r>
            <a:r>
              <a:rPr lang="en-US" b="1" dirty="0" err="1">
                <a:solidFill>
                  <a:schemeClr val="bg1"/>
                </a:solidFill>
              </a:rPr>
              <a:t>cho</a:t>
            </a:r>
            <a:r>
              <a:rPr lang="en-US" b="1" dirty="0">
                <a:solidFill>
                  <a:schemeClr val="bg1"/>
                </a:solidFill>
              </a:rPr>
              <a:t> CB. VC </a:t>
            </a:r>
            <a:r>
              <a:rPr lang="en-US" b="1" dirty="0" err="1">
                <a:solidFill>
                  <a:schemeClr val="bg1"/>
                </a:solidFill>
              </a:rPr>
              <a:t>của</a:t>
            </a:r>
            <a:r>
              <a:rPr lang="en-US" b="1" dirty="0">
                <a:solidFill>
                  <a:schemeClr val="bg1"/>
                </a:solidFill>
              </a:rPr>
              <a:t> </a:t>
            </a:r>
            <a:r>
              <a:rPr lang="en-US" b="1" dirty="0" err="1">
                <a:solidFill>
                  <a:schemeClr val="bg1"/>
                </a:solidFill>
              </a:rPr>
              <a:t>đơn</a:t>
            </a:r>
            <a:r>
              <a:rPr lang="en-US" b="1" dirty="0">
                <a:solidFill>
                  <a:schemeClr val="bg1"/>
                </a:solidFill>
              </a:rPr>
              <a:t> </a:t>
            </a:r>
            <a:r>
              <a:rPr lang="en-US" b="1" dirty="0" err="1">
                <a:solidFill>
                  <a:schemeClr val="bg1"/>
                </a:solidFill>
              </a:rPr>
              <a:t>vị</a:t>
            </a:r>
            <a:r>
              <a:rPr lang="en-US" b="1" dirty="0">
                <a:solidFill>
                  <a:schemeClr val="bg1"/>
                </a:solidFill>
              </a:rPr>
              <a:t> </a:t>
            </a:r>
            <a:r>
              <a:rPr lang="en-US" b="1" dirty="0" err="1">
                <a:solidFill>
                  <a:schemeClr val="bg1"/>
                </a:solidFill>
              </a:rPr>
              <a:t>được</a:t>
            </a:r>
            <a:r>
              <a:rPr lang="en-US" b="1" dirty="0">
                <a:solidFill>
                  <a:schemeClr val="bg1"/>
                </a:solidFill>
              </a:rPr>
              <a:t> </a:t>
            </a:r>
            <a:r>
              <a:rPr lang="en-US" b="1" dirty="0" err="1">
                <a:solidFill>
                  <a:schemeClr val="bg1"/>
                </a:solidFill>
              </a:rPr>
              <a:t>tính</a:t>
            </a:r>
            <a:r>
              <a:rPr lang="en-US" b="1" dirty="0">
                <a:solidFill>
                  <a:schemeClr val="bg1"/>
                </a:solidFill>
              </a:rPr>
              <a:t> </a:t>
            </a:r>
            <a:r>
              <a:rPr lang="en-US" b="1" dirty="0" err="1">
                <a:solidFill>
                  <a:schemeClr val="bg1"/>
                </a:solidFill>
              </a:rPr>
              <a:t>theo</a:t>
            </a:r>
            <a:r>
              <a:rPr lang="en-US" b="1" dirty="0">
                <a:solidFill>
                  <a:schemeClr val="bg1"/>
                </a:solidFill>
              </a:rPr>
              <a:t> </a:t>
            </a:r>
            <a:r>
              <a:rPr lang="en-US" b="1" dirty="0" err="1">
                <a:solidFill>
                  <a:schemeClr val="bg1"/>
                </a:solidFill>
              </a:rPr>
              <a:t>kết</a:t>
            </a:r>
            <a:r>
              <a:rPr lang="en-US" b="1" dirty="0">
                <a:solidFill>
                  <a:schemeClr val="bg1"/>
                </a:solidFill>
              </a:rPr>
              <a:t> </a:t>
            </a:r>
            <a:r>
              <a:rPr lang="en-US" b="1" dirty="0" err="1">
                <a:solidFill>
                  <a:schemeClr val="bg1"/>
                </a:solidFill>
              </a:rPr>
              <a:t>quả</a:t>
            </a:r>
            <a:r>
              <a:rPr lang="en-US" b="1" dirty="0">
                <a:solidFill>
                  <a:schemeClr val="bg1"/>
                </a:solidFill>
              </a:rPr>
              <a:t> </a:t>
            </a:r>
            <a:r>
              <a:rPr lang="en-US" b="1" dirty="0" err="1">
                <a:solidFill>
                  <a:schemeClr val="bg1"/>
                </a:solidFill>
              </a:rPr>
              <a:t>chênh</a:t>
            </a:r>
            <a:r>
              <a:rPr lang="en-US" b="1" dirty="0">
                <a:solidFill>
                  <a:schemeClr val="bg1"/>
                </a:solidFill>
              </a:rPr>
              <a:t> </a:t>
            </a:r>
            <a:r>
              <a:rPr lang="en-US" b="1" dirty="0" err="1">
                <a:solidFill>
                  <a:schemeClr val="bg1"/>
                </a:solidFill>
              </a:rPr>
              <a:t>lệch</a:t>
            </a:r>
            <a:r>
              <a:rPr lang="en-US" b="1" dirty="0">
                <a:solidFill>
                  <a:schemeClr val="bg1"/>
                </a:solidFill>
              </a:rPr>
              <a:t> </a:t>
            </a:r>
            <a:r>
              <a:rPr lang="en-US" b="1" dirty="0" err="1">
                <a:solidFill>
                  <a:schemeClr val="bg1"/>
                </a:solidFill>
              </a:rPr>
              <a:t>thu</a:t>
            </a:r>
            <a:r>
              <a:rPr lang="en-US" b="1" dirty="0">
                <a:solidFill>
                  <a:schemeClr val="bg1"/>
                </a:solidFill>
              </a:rPr>
              <a:t> </a:t>
            </a:r>
            <a:r>
              <a:rPr lang="en-US" b="1" dirty="0" err="1">
                <a:solidFill>
                  <a:schemeClr val="bg1"/>
                </a:solidFill>
              </a:rPr>
              <a:t>lớn</a:t>
            </a:r>
            <a:r>
              <a:rPr lang="en-US" b="1" dirty="0">
                <a:solidFill>
                  <a:schemeClr val="bg1"/>
                </a:solidFill>
              </a:rPr>
              <a:t> </a:t>
            </a:r>
            <a:r>
              <a:rPr lang="en-US" b="1" dirty="0" err="1">
                <a:solidFill>
                  <a:schemeClr val="bg1"/>
                </a:solidFill>
              </a:rPr>
              <a:t>hơn</a:t>
            </a:r>
            <a:r>
              <a:rPr lang="en-US" b="1" dirty="0">
                <a:solidFill>
                  <a:schemeClr val="bg1"/>
                </a:solidFill>
              </a:rPr>
              <a:t> chi </a:t>
            </a:r>
            <a:r>
              <a:rPr lang="en-US" b="1" dirty="0" err="1">
                <a:solidFill>
                  <a:schemeClr val="bg1"/>
                </a:solidFill>
              </a:rPr>
              <a:t>cuối</a:t>
            </a:r>
            <a:r>
              <a:rPr lang="en-US" b="1" dirty="0">
                <a:solidFill>
                  <a:schemeClr val="bg1"/>
                </a:solidFill>
              </a:rPr>
              <a:t> </a:t>
            </a:r>
            <a:r>
              <a:rPr lang="en-US" b="1" dirty="0" err="1">
                <a:solidFill>
                  <a:schemeClr val="bg1"/>
                </a:solidFill>
              </a:rPr>
              <a:t>năm</a:t>
            </a:r>
            <a:r>
              <a:rPr lang="en-US" b="1" dirty="0">
                <a:solidFill>
                  <a:schemeClr val="bg1"/>
                </a:solidFill>
              </a:rPr>
              <a:t>. </a:t>
            </a:r>
            <a:r>
              <a:rPr lang="en-US" b="1" dirty="0" err="1">
                <a:solidFill>
                  <a:schemeClr val="bg1"/>
                </a:solidFill>
              </a:rPr>
              <a:t>Dự</a:t>
            </a:r>
            <a:r>
              <a:rPr lang="en-US" b="1" dirty="0">
                <a:solidFill>
                  <a:schemeClr val="bg1"/>
                </a:solidFill>
              </a:rPr>
              <a:t> </a:t>
            </a:r>
            <a:r>
              <a:rPr lang="en-US" b="1" dirty="0" err="1">
                <a:solidFill>
                  <a:schemeClr val="bg1"/>
                </a:solidFill>
              </a:rPr>
              <a:t>kiến</a:t>
            </a:r>
            <a:r>
              <a:rPr lang="en-US" b="1" dirty="0">
                <a:solidFill>
                  <a:schemeClr val="bg1"/>
                </a:solidFill>
              </a:rPr>
              <a:t> chi 25.000.000 </a:t>
            </a:r>
            <a:r>
              <a:rPr lang="en-US" b="1" dirty="0" err="1">
                <a:solidFill>
                  <a:schemeClr val="bg1"/>
                </a:solidFill>
              </a:rPr>
              <a:t>đồng</a:t>
            </a:r>
            <a:endParaRPr lang="en-GB" dirty="0">
              <a:solidFill>
                <a:schemeClr val="bg1"/>
              </a:solidFill>
            </a:endParaRPr>
          </a:p>
          <a:p>
            <a:pPr lvl="1"/>
            <a:r>
              <a:rPr lang="en-US" b="1" dirty="0" err="1">
                <a:solidFill>
                  <a:schemeClr val="bg1"/>
                </a:solidFill>
              </a:rPr>
              <a:t>Điều</a:t>
            </a:r>
            <a:r>
              <a:rPr lang="en-US" b="1" dirty="0">
                <a:solidFill>
                  <a:schemeClr val="bg1"/>
                </a:solidFill>
              </a:rPr>
              <a:t> 10. Thanh </a:t>
            </a:r>
            <a:r>
              <a:rPr lang="en-US" b="1" dirty="0" err="1">
                <a:solidFill>
                  <a:schemeClr val="bg1"/>
                </a:solidFill>
              </a:rPr>
              <a:t>toán</a:t>
            </a:r>
            <a:r>
              <a:rPr lang="en-US" b="1" dirty="0">
                <a:solidFill>
                  <a:schemeClr val="bg1"/>
                </a:solidFill>
              </a:rPr>
              <a:t> </a:t>
            </a:r>
            <a:r>
              <a:rPr lang="en-US" b="1" dirty="0" err="1">
                <a:solidFill>
                  <a:schemeClr val="bg1"/>
                </a:solidFill>
              </a:rPr>
              <a:t>dịch</a:t>
            </a:r>
            <a:r>
              <a:rPr lang="en-US" b="1" dirty="0">
                <a:solidFill>
                  <a:schemeClr val="bg1"/>
                </a:solidFill>
              </a:rPr>
              <a:t> </a:t>
            </a:r>
            <a:r>
              <a:rPr lang="en-US" b="1" dirty="0" err="1">
                <a:solidFill>
                  <a:schemeClr val="bg1"/>
                </a:solidFill>
              </a:rPr>
              <a:t>vụ</a:t>
            </a:r>
            <a:r>
              <a:rPr lang="en-US" b="1" dirty="0">
                <a:solidFill>
                  <a:schemeClr val="bg1"/>
                </a:solidFill>
              </a:rPr>
              <a:t> </a:t>
            </a:r>
            <a:r>
              <a:rPr lang="en-US" b="1" dirty="0" err="1">
                <a:solidFill>
                  <a:schemeClr val="bg1"/>
                </a:solidFill>
              </a:rPr>
              <a:t>công</a:t>
            </a:r>
            <a:r>
              <a:rPr lang="en-US" b="1" dirty="0">
                <a:solidFill>
                  <a:schemeClr val="bg1"/>
                </a:solidFill>
              </a:rPr>
              <a:t> </a:t>
            </a:r>
            <a:r>
              <a:rPr lang="en-US" b="1" dirty="0" err="1">
                <a:solidFill>
                  <a:schemeClr val="bg1"/>
                </a:solidFill>
              </a:rPr>
              <a:t>cộng</a:t>
            </a:r>
            <a:r>
              <a:rPr lang="en-US" b="1" dirty="0">
                <a:solidFill>
                  <a:schemeClr val="bg1"/>
                </a:solidFill>
              </a:rPr>
              <a:t>. </a:t>
            </a:r>
            <a:r>
              <a:rPr lang="en-US" b="1" dirty="0" err="1">
                <a:solidFill>
                  <a:schemeClr val="bg1"/>
                </a:solidFill>
              </a:rPr>
              <a:t>Dự</a:t>
            </a:r>
            <a:r>
              <a:rPr lang="en-US" b="1" dirty="0">
                <a:solidFill>
                  <a:schemeClr val="bg1"/>
                </a:solidFill>
              </a:rPr>
              <a:t> </a:t>
            </a:r>
            <a:r>
              <a:rPr lang="en-US" b="1" dirty="0" err="1">
                <a:solidFill>
                  <a:schemeClr val="bg1"/>
                </a:solidFill>
              </a:rPr>
              <a:t>kiến</a:t>
            </a:r>
            <a:r>
              <a:rPr lang="en-US" b="1" dirty="0">
                <a:solidFill>
                  <a:schemeClr val="bg1"/>
                </a:solidFill>
              </a:rPr>
              <a:t> chi 21.600.000 </a:t>
            </a:r>
            <a:r>
              <a:rPr lang="en-US" b="1" dirty="0" err="1">
                <a:solidFill>
                  <a:schemeClr val="bg1"/>
                </a:solidFill>
              </a:rPr>
              <a:t>đồng</a:t>
            </a:r>
            <a:endParaRPr lang="en-GB" dirty="0">
              <a:solidFill>
                <a:schemeClr val="bg1"/>
              </a:solidFill>
            </a:endParaRPr>
          </a:p>
          <a:p>
            <a:pPr lvl="1"/>
            <a:r>
              <a:rPr lang="en-US" b="1" dirty="0" err="1">
                <a:solidFill>
                  <a:schemeClr val="bg1"/>
                </a:solidFill>
              </a:rPr>
              <a:t>Điều</a:t>
            </a:r>
            <a:r>
              <a:rPr lang="en-US" b="1" dirty="0">
                <a:solidFill>
                  <a:schemeClr val="bg1"/>
                </a:solidFill>
              </a:rPr>
              <a:t> 12. </a:t>
            </a:r>
            <a:r>
              <a:rPr lang="en-US" b="1" dirty="0" err="1">
                <a:solidFill>
                  <a:schemeClr val="bg1"/>
                </a:solidFill>
              </a:rPr>
              <a:t>Thông</a:t>
            </a:r>
            <a:r>
              <a:rPr lang="en-US" b="1" dirty="0">
                <a:solidFill>
                  <a:schemeClr val="bg1"/>
                </a:solidFill>
              </a:rPr>
              <a:t> tin, </a:t>
            </a:r>
            <a:r>
              <a:rPr lang="en-US" b="1" dirty="0" err="1">
                <a:solidFill>
                  <a:schemeClr val="bg1"/>
                </a:solidFill>
              </a:rPr>
              <a:t>tuyên</a:t>
            </a:r>
            <a:r>
              <a:rPr lang="en-US" b="1" dirty="0">
                <a:solidFill>
                  <a:schemeClr val="bg1"/>
                </a:solidFill>
              </a:rPr>
              <a:t> </a:t>
            </a:r>
            <a:r>
              <a:rPr lang="en-US" b="1" dirty="0" err="1">
                <a:solidFill>
                  <a:schemeClr val="bg1"/>
                </a:solidFill>
              </a:rPr>
              <a:t>truyền</a:t>
            </a:r>
            <a:r>
              <a:rPr lang="en-US" b="1" dirty="0">
                <a:solidFill>
                  <a:schemeClr val="bg1"/>
                </a:solidFill>
              </a:rPr>
              <a:t>, </a:t>
            </a:r>
            <a:r>
              <a:rPr lang="en-US" b="1" dirty="0" err="1">
                <a:solidFill>
                  <a:schemeClr val="bg1"/>
                </a:solidFill>
              </a:rPr>
              <a:t>liên</a:t>
            </a:r>
            <a:r>
              <a:rPr lang="en-US" b="1" dirty="0">
                <a:solidFill>
                  <a:schemeClr val="bg1"/>
                </a:solidFill>
              </a:rPr>
              <a:t> </a:t>
            </a:r>
            <a:r>
              <a:rPr lang="en-US" b="1" dirty="0" err="1">
                <a:solidFill>
                  <a:schemeClr val="bg1"/>
                </a:solidFill>
              </a:rPr>
              <a:t>lạc</a:t>
            </a:r>
            <a:r>
              <a:rPr lang="en-US" b="1" dirty="0">
                <a:solidFill>
                  <a:schemeClr val="bg1"/>
                </a:solidFill>
              </a:rPr>
              <a:t>. </a:t>
            </a:r>
            <a:r>
              <a:rPr lang="en-US" b="1" dirty="0" err="1">
                <a:solidFill>
                  <a:schemeClr val="bg1"/>
                </a:solidFill>
              </a:rPr>
              <a:t>Dự</a:t>
            </a:r>
            <a:r>
              <a:rPr lang="en-US" b="1" dirty="0">
                <a:solidFill>
                  <a:schemeClr val="bg1"/>
                </a:solidFill>
              </a:rPr>
              <a:t> </a:t>
            </a:r>
            <a:r>
              <a:rPr lang="en-US" b="1" dirty="0" err="1">
                <a:solidFill>
                  <a:schemeClr val="bg1"/>
                </a:solidFill>
              </a:rPr>
              <a:t>kiến</a:t>
            </a:r>
            <a:r>
              <a:rPr lang="en-US" b="1" dirty="0">
                <a:solidFill>
                  <a:schemeClr val="bg1"/>
                </a:solidFill>
              </a:rPr>
              <a:t> chi 11.820.000 </a:t>
            </a:r>
            <a:r>
              <a:rPr lang="en-US" b="1" dirty="0" err="1">
                <a:solidFill>
                  <a:schemeClr val="bg1"/>
                </a:solidFill>
              </a:rPr>
              <a:t>đồng</a:t>
            </a:r>
            <a:endParaRPr lang="en-GB" dirty="0">
              <a:solidFill>
                <a:schemeClr val="bg1"/>
              </a:solidFill>
            </a:endParaRPr>
          </a:p>
          <a:p>
            <a:pPr lvl="1"/>
            <a:r>
              <a:rPr lang="en-US" b="1" dirty="0" err="1">
                <a:solidFill>
                  <a:schemeClr val="bg1"/>
                </a:solidFill>
              </a:rPr>
              <a:t>Điều</a:t>
            </a:r>
            <a:r>
              <a:rPr lang="en-US" b="1" dirty="0">
                <a:solidFill>
                  <a:schemeClr val="bg1"/>
                </a:solidFill>
              </a:rPr>
              <a:t> 13. </a:t>
            </a:r>
            <a:r>
              <a:rPr lang="en-US" b="1" dirty="0" err="1">
                <a:solidFill>
                  <a:schemeClr val="bg1"/>
                </a:solidFill>
              </a:rPr>
              <a:t>Hội</a:t>
            </a:r>
            <a:r>
              <a:rPr lang="en-US" b="1" dirty="0">
                <a:solidFill>
                  <a:schemeClr val="bg1"/>
                </a:solidFill>
              </a:rPr>
              <a:t> </a:t>
            </a:r>
            <a:r>
              <a:rPr lang="en-US" b="1" dirty="0" err="1">
                <a:solidFill>
                  <a:schemeClr val="bg1"/>
                </a:solidFill>
              </a:rPr>
              <a:t>nghị</a:t>
            </a:r>
            <a:r>
              <a:rPr lang="en-US" b="1" dirty="0">
                <a:solidFill>
                  <a:schemeClr val="bg1"/>
                </a:solidFill>
              </a:rPr>
              <a:t> </a:t>
            </a:r>
            <a:r>
              <a:rPr lang="en-US" b="1" dirty="0" err="1">
                <a:solidFill>
                  <a:schemeClr val="bg1"/>
                </a:solidFill>
              </a:rPr>
              <a:t>phí</a:t>
            </a:r>
            <a:r>
              <a:rPr lang="en-US" b="1" dirty="0">
                <a:solidFill>
                  <a:schemeClr val="bg1"/>
                </a:solidFill>
              </a:rPr>
              <a:t>. </a:t>
            </a:r>
            <a:r>
              <a:rPr lang="en-US" b="1" dirty="0" err="1">
                <a:solidFill>
                  <a:schemeClr val="bg1"/>
                </a:solidFill>
              </a:rPr>
              <a:t>Dự</a:t>
            </a:r>
            <a:r>
              <a:rPr lang="en-US" b="1" dirty="0">
                <a:solidFill>
                  <a:schemeClr val="bg1"/>
                </a:solidFill>
              </a:rPr>
              <a:t> </a:t>
            </a:r>
            <a:r>
              <a:rPr lang="en-US" b="1" dirty="0" err="1">
                <a:solidFill>
                  <a:schemeClr val="bg1"/>
                </a:solidFill>
              </a:rPr>
              <a:t>kiến</a:t>
            </a:r>
            <a:r>
              <a:rPr lang="en-US" b="1" dirty="0">
                <a:solidFill>
                  <a:schemeClr val="bg1"/>
                </a:solidFill>
              </a:rPr>
              <a:t> chi 20.000.000 </a:t>
            </a:r>
            <a:r>
              <a:rPr lang="en-US" b="1" dirty="0" err="1">
                <a:solidFill>
                  <a:schemeClr val="bg1"/>
                </a:solidFill>
              </a:rPr>
              <a:t>đồng</a:t>
            </a:r>
            <a:endParaRPr lang="en-GB" dirty="0">
              <a:solidFill>
                <a:schemeClr val="bg1"/>
              </a:solidFill>
            </a:endParaRPr>
          </a:p>
          <a:p>
            <a:pPr lvl="1"/>
            <a:r>
              <a:rPr lang="en-US" b="1" dirty="0" err="1">
                <a:solidFill>
                  <a:schemeClr val="bg1"/>
                </a:solidFill>
              </a:rPr>
              <a:t>Điều</a:t>
            </a:r>
            <a:r>
              <a:rPr lang="en-US" b="1" dirty="0">
                <a:solidFill>
                  <a:schemeClr val="bg1"/>
                </a:solidFill>
              </a:rPr>
              <a:t> 14. </a:t>
            </a:r>
            <a:r>
              <a:rPr lang="en-US" b="1" dirty="0" err="1">
                <a:solidFill>
                  <a:schemeClr val="bg1"/>
                </a:solidFill>
              </a:rPr>
              <a:t>Công</a:t>
            </a:r>
            <a:r>
              <a:rPr lang="en-US" b="1" dirty="0">
                <a:solidFill>
                  <a:schemeClr val="bg1"/>
                </a:solidFill>
              </a:rPr>
              <a:t> </a:t>
            </a:r>
            <a:r>
              <a:rPr lang="en-US" b="1" dirty="0" err="1">
                <a:solidFill>
                  <a:schemeClr val="bg1"/>
                </a:solidFill>
              </a:rPr>
              <a:t>tác</a:t>
            </a:r>
            <a:r>
              <a:rPr lang="en-US" b="1" dirty="0">
                <a:solidFill>
                  <a:schemeClr val="bg1"/>
                </a:solidFill>
              </a:rPr>
              <a:t> </a:t>
            </a:r>
            <a:r>
              <a:rPr lang="en-US" b="1" dirty="0" err="1">
                <a:solidFill>
                  <a:schemeClr val="bg1"/>
                </a:solidFill>
              </a:rPr>
              <a:t>phí</a:t>
            </a:r>
            <a:r>
              <a:rPr lang="en-US" b="1" dirty="0">
                <a:solidFill>
                  <a:schemeClr val="bg1"/>
                </a:solidFill>
              </a:rPr>
              <a:t>. </a:t>
            </a:r>
            <a:r>
              <a:rPr lang="en-US" b="1" dirty="0" err="1">
                <a:solidFill>
                  <a:schemeClr val="bg1"/>
                </a:solidFill>
              </a:rPr>
              <a:t>Dự</a:t>
            </a:r>
            <a:r>
              <a:rPr lang="en-US" b="1" dirty="0">
                <a:solidFill>
                  <a:schemeClr val="bg1"/>
                </a:solidFill>
              </a:rPr>
              <a:t> </a:t>
            </a:r>
            <a:r>
              <a:rPr lang="en-US" b="1" dirty="0" err="1">
                <a:solidFill>
                  <a:schemeClr val="bg1"/>
                </a:solidFill>
              </a:rPr>
              <a:t>kiến</a:t>
            </a:r>
            <a:r>
              <a:rPr lang="en-US" b="1" dirty="0">
                <a:solidFill>
                  <a:schemeClr val="bg1"/>
                </a:solidFill>
              </a:rPr>
              <a:t> chi 50.000.000 </a:t>
            </a:r>
            <a:r>
              <a:rPr lang="en-US" b="1" dirty="0" err="1">
                <a:solidFill>
                  <a:schemeClr val="bg1"/>
                </a:solidFill>
              </a:rPr>
              <a:t>đồng</a:t>
            </a:r>
            <a:endParaRPr lang="en-GB" dirty="0">
              <a:solidFill>
                <a:schemeClr val="bg1"/>
              </a:solidFill>
            </a:endParaRPr>
          </a:p>
          <a:p>
            <a:pPr lvl="1"/>
            <a:r>
              <a:rPr lang="en-US" b="1" dirty="0" err="1">
                <a:solidFill>
                  <a:schemeClr val="bg1"/>
                </a:solidFill>
              </a:rPr>
              <a:t>Điều</a:t>
            </a:r>
            <a:r>
              <a:rPr lang="en-US" b="1" dirty="0">
                <a:solidFill>
                  <a:schemeClr val="bg1"/>
                </a:solidFill>
              </a:rPr>
              <a:t> 15. Chi </a:t>
            </a:r>
            <a:r>
              <a:rPr lang="en-US" b="1" dirty="0" err="1">
                <a:solidFill>
                  <a:schemeClr val="bg1"/>
                </a:solidFill>
              </a:rPr>
              <a:t>phí</a:t>
            </a:r>
            <a:r>
              <a:rPr lang="en-US" b="1" dirty="0">
                <a:solidFill>
                  <a:schemeClr val="bg1"/>
                </a:solidFill>
              </a:rPr>
              <a:t> </a:t>
            </a:r>
            <a:r>
              <a:rPr lang="en-US" b="1" dirty="0" err="1">
                <a:solidFill>
                  <a:schemeClr val="bg1"/>
                </a:solidFill>
              </a:rPr>
              <a:t>thuê</a:t>
            </a:r>
            <a:r>
              <a:rPr lang="en-US" b="1" dirty="0">
                <a:solidFill>
                  <a:schemeClr val="bg1"/>
                </a:solidFill>
              </a:rPr>
              <a:t> </a:t>
            </a:r>
            <a:r>
              <a:rPr lang="en-US" b="1" dirty="0" err="1">
                <a:solidFill>
                  <a:schemeClr val="bg1"/>
                </a:solidFill>
              </a:rPr>
              <a:t>mướn</a:t>
            </a:r>
            <a:r>
              <a:rPr lang="en-US" b="1" dirty="0">
                <a:solidFill>
                  <a:schemeClr val="bg1"/>
                </a:solidFill>
              </a:rPr>
              <a:t>. </a:t>
            </a:r>
            <a:r>
              <a:rPr lang="en-US" b="1" dirty="0" err="1">
                <a:solidFill>
                  <a:schemeClr val="bg1"/>
                </a:solidFill>
              </a:rPr>
              <a:t>Dự</a:t>
            </a:r>
            <a:r>
              <a:rPr lang="en-US" b="1" dirty="0">
                <a:solidFill>
                  <a:schemeClr val="bg1"/>
                </a:solidFill>
              </a:rPr>
              <a:t> </a:t>
            </a:r>
            <a:r>
              <a:rPr lang="en-US" b="1" dirty="0" err="1">
                <a:solidFill>
                  <a:schemeClr val="bg1"/>
                </a:solidFill>
              </a:rPr>
              <a:t>kiến</a:t>
            </a:r>
            <a:r>
              <a:rPr lang="en-US" b="1" dirty="0">
                <a:solidFill>
                  <a:schemeClr val="bg1"/>
                </a:solidFill>
              </a:rPr>
              <a:t> chi 15.000.000 </a:t>
            </a:r>
            <a:r>
              <a:rPr lang="en-US" b="1" dirty="0" err="1">
                <a:solidFill>
                  <a:schemeClr val="bg1"/>
                </a:solidFill>
              </a:rPr>
              <a:t>đồng</a:t>
            </a:r>
            <a:endParaRPr lang="en-GB" dirty="0">
              <a:solidFill>
                <a:schemeClr val="bg1"/>
              </a:solidFill>
            </a:endParaRPr>
          </a:p>
          <a:p>
            <a:pPr lvl="1"/>
            <a:r>
              <a:rPr lang="en-US" b="1" dirty="0" err="1">
                <a:solidFill>
                  <a:schemeClr val="bg1"/>
                </a:solidFill>
              </a:rPr>
              <a:t>Điều</a:t>
            </a:r>
            <a:r>
              <a:rPr lang="en-US" b="1" dirty="0">
                <a:solidFill>
                  <a:schemeClr val="bg1"/>
                </a:solidFill>
              </a:rPr>
              <a:t> 16. </a:t>
            </a:r>
            <a:r>
              <a:rPr lang="en-US" b="1" dirty="0" err="1">
                <a:solidFill>
                  <a:schemeClr val="bg1"/>
                </a:solidFill>
              </a:rPr>
              <a:t>Mua</a:t>
            </a:r>
            <a:r>
              <a:rPr lang="en-US" b="1" dirty="0">
                <a:solidFill>
                  <a:schemeClr val="bg1"/>
                </a:solidFill>
              </a:rPr>
              <a:t> </a:t>
            </a:r>
            <a:r>
              <a:rPr lang="en-US" b="1" dirty="0" err="1">
                <a:solidFill>
                  <a:schemeClr val="bg1"/>
                </a:solidFill>
              </a:rPr>
              <a:t>sắm</a:t>
            </a:r>
            <a:r>
              <a:rPr lang="en-US" b="1" dirty="0">
                <a:solidFill>
                  <a:schemeClr val="bg1"/>
                </a:solidFill>
              </a:rPr>
              <a:t>, </a:t>
            </a:r>
            <a:r>
              <a:rPr lang="en-US" b="1" dirty="0" err="1">
                <a:solidFill>
                  <a:schemeClr val="bg1"/>
                </a:solidFill>
              </a:rPr>
              <a:t>sửa</a:t>
            </a:r>
            <a:r>
              <a:rPr lang="en-US" b="1" dirty="0">
                <a:solidFill>
                  <a:schemeClr val="bg1"/>
                </a:solidFill>
              </a:rPr>
              <a:t> </a:t>
            </a:r>
            <a:r>
              <a:rPr lang="en-US" b="1" dirty="0" err="1">
                <a:solidFill>
                  <a:schemeClr val="bg1"/>
                </a:solidFill>
              </a:rPr>
              <a:t>chữa</a:t>
            </a:r>
            <a:r>
              <a:rPr lang="en-US" b="1" dirty="0">
                <a:solidFill>
                  <a:schemeClr val="bg1"/>
                </a:solidFill>
              </a:rPr>
              <a:t> </a:t>
            </a:r>
            <a:r>
              <a:rPr lang="en-US" b="1" dirty="0" err="1">
                <a:solidFill>
                  <a:schemeClr val="bg1"/>
                </a:solidFill>
              </a:rPr>
              <a:t>thường</a:t>
            </a:r>
            <a:r>
              <a:rPr lang="en-US" b="1" dirty="0">
                <a:solidFill>
                  <a:schemeClr val="bg1"/>
                </a:solidFill>
              </a:rPr>
              <a:t> </a:t>
            </a:r>
            <a:r>
              <a:rPr lang="en-US" b="1" dirty="0" err="1">
                <a:solidFill>
                  <a:schemeClr val="bg1"/>
                </a:solidFill>
              </a:rPr>
              <a:t>xuyên</a:t>
            </a:r>
            <a:r>
              <a:rPr lang="en-US" b="1" dirty="0">
                <a:solidFill>
                  <a:schemeClr val="bg1"/>
                </a:solidFill>
              </a:rPr>
              <a:t>. </a:t>
            </a:r>
            <a:r>
              <a:rPr lang="en-US" b="1" dirty="0" err="1">
                <a:solidFill>
                  <a:schemeClr val="bg1"/>
                </a:solidFill>
              </a:rPr>
              <a:t>Dự</a:t>
            </a:r>
            <a:r>
              <a:rPr lang="en-US" b="1" dirty="0">
                <a:solidFill>
                  <a:schemeClr val="bg1"/>
                </a:solidFill>
              </a:rPr>
              <a:t> </a:t>
            </a:r>
            <a:r>
              <a:rPr lang="en-US" b="1" dirty="0" err="1">
                <a:solidFill>
                  <a:schemeClr val="bg1"/>
                </a:solidFill>
              </a:rPr>
              <a:t>kiến</a:t>
            </a:r>
            <a:r>
              <a:rPr lang="en-US" b="1" dirty="0">
                <a:solidFill>
                  <a:schemeClr val="bg1"/>
                </a:solidFill>
              </a:rPr>
              <a:t> chi 32.000.000 </a:t>
            </a:r>
            <a:r>
              <a:rPr lang="en-US" b="1" dirty="0" err="1">
                <a:solidFill>
                  <a:schemeClr val="bg1"/>
                </a:solidFill>
              </a:rPr>
              <a:t>đồng</a:t>
            </a:r>
            <a:endParaRPr lang="en-GB" dirty="0">
              <a:solidFill>
                <a:schemeClr val="bg1"/>
              </a:solidFill>
            </a:endParaRPr>
          </a:p>
          <a:p>
            <a:pPr lvl="1"/>
            <a:r>
              <a:rPr lang="en-US" b="1" dirty="0" err="1">
                <a:solidFill>
                  <a:schemeClr val="bg1"/>
                </a:solidFill>
              </a:rPr>
              <a:t>Điều</a:t>
            </a:r>
            <a:r>
              <a:rPr lang="en-US" b="1" dirty="0">
                <a:solidFill>
                  <a:schemeClr val="bg1"/>
                </a:solidFill>
              </a:rPr>
              <a:t> 17</a:t>
            </a:r>
            <a:r>
              <a:rPr lang="en-US" dirty="0">
                <a:solidFill>
                  <a:schemeClr val="bg1"/>
                </a:solidFill>
              </a:rPr>
              <a:t>. </a:t>
            </a:r>
            <a:r>
              <a:rPr lang="en-US" b="1" dirty="0">
                <a:solidFill>
                  <a:schemeClr val="bg1"/>
                </a:solidFill>
              </a:rPr>
              <a:t>Chi </a:t>
            </a:r>
            <a:r>
              <a:rPr lang="en-US" b="1" dirty="0" err="1">
                <a:solidFill>
                  <a:schemeClr val="bg1"/>
                </a:solidFill>
              </a:rPr>
              <a:t>phí</a:t>
            </a:r>
            <a:r>
              <a:rPr lang="en-US" b="1" dirty="0">
                <a:solidFill>
                  <a:schemeClr val="bg1"/>
                </a:solidFill>
              </a:rPr>
              <a:t> </a:t>
            </a:r>
            <a:r>
              <a:rPr lang="en-US" b="1" dirty="0" err="1">
                <a:solidFill>
                  <a:schemeClr val="bg1"/>
                </a:solidFill>
              </a:rPr>
              <a:t>nghiệp</a:t>
            </a:r>
            <a:r>
              <a:rPr lang="en-US" b="1" dirty="0">
                <a:solidFill>
                  <a:schemeClr val="bg1"/>
                </a:solidFill>
              </a:rPr>
              <a:t> </a:t>
            </a:r>
            <a:r>
              <a:rPr lang="en-US" b="1" dirty="0" err="1">
                <a:solidFill>
                  <a:schemeClr val="bg1"/>
                </a:solidFill>
              </a:rPr>
              <a:t>vụ</a:t>
            </a:r>
            <a:r>
              <a:rPr lang="en-US" b="1" dirty="0">
                <a:solidFill>
                  <a:schemeClr val="bg1"/>
                </a:solidFill>
              </a:rPr>
              <a:t> </a:t>
            </a:r>
            <a:r>
              <a:rPr lang="en-US" b="1" dirty="0" err="1">
                <a:solidFill>
                  <a:schemeClr val="bg1"/>
                </a:solidFill>
              </a:rPr>
              <a:t>chuyên</a:t>
            </a:r>
            <a:r>
              <a:rPr lang="en-US" b="1" dirty="0">
                <a:solidFill>
                  <a:schemeClr val="bg1"/>
                </a:solidFill>
              </a:rPr>
              <a:t> </a:t>
            </a:r>
            <a:r>
              <a:rPr lang="en-US" b="1" dirty="0" err="1">
                <a:solidFill>
                  <a:schemeClr val="bg1"/>
                </a:solidFill>
              </a:rPr>
              <a:t>môn</a:t>
            </a:r>
            <a:r>
              <a:rPr lang="en-US" b="1" dirty="0">
                <a:solidFill>
                  <a:schemeClr val="bg1"/>
                </a:solidFill>
              </a:rPr>
              <a:t> </a:t>
            </a:r>
            <a:r>
              <a:rPr lang="en-US" b="1" dirty="0" err="1">
                <a:solidFill>
                  <a:schemeClr val="bg1"/>
                </a:solidFill>
              </a:rPr>
              <a:t>ngành</a:t>
            </a:r>
            <a:r>
              <a:rPr lang="en-US" dirty="0">
                <a:solidFill>
                  <a:schemeClr val="bg1"/>
                </a:solidFill>
              </a:rPr>
              <a:t>. </a:t>
            </a:r>
            <a:r>
              <a:rPr lang="en-US" b="1" dirty="0" err="1">
                <a:solidFill>
                  <a:schemeClr val="bg1"/>
                </a:solidFill>
              </a:rPr>
              <a:t>Dự</a:t>
            </a:r>
            <a:r>
              <a:rPr lang="en-US" b="1" dirty="0">
                <a:solidFill>
                  <a:schemeClr val="bg1"/>
                </a:solidFill>
              </a:rPr>
              <a:t> </a:t>
            </a:r>
            <a:r>
              <a:rPr lang="en-US" b="1" dirty="0" err="1">
                <a:solidFill>
                  <a:schemeClr val="bg1"/>
                </a:solidFill>
              </a:rPr>
              <a:t>kiến</a:t>
            </a:r>
            <a:r>
              <a:rPr lang="en-US" b="1" dirty="0">
                <a:solidFill>
                  <a:schemeClr val="bg1"/>
                </a:solidFill>
              </a:rPr>
              <a:t> chi 20.000.000 </a:t>
            </a:r>
            <a:r>
              <a:rPr lang="en-US" b="1" dirty="0" err="1">
                <a:solidFill>
                  <a:schemeClr val="bg1"/>
                </a:solidFill>
              </a:rPr>
              <a:t>đồng</a:t>
            </a:r>
            <a:endParaRPr lang="en-GB" dirty="0">
              <a:solidFill>
                <a:schemeClr val="bg1"/>
              </a:solidFill>
            </a:endParaRPr>
          </a:p>
          <a:p>
            <a:pPr lvl="1"/>
            <a:r>
              <a:rPr lang="en-US" b="1" dirty="0" err="1">
                <a:solidFill>
                  <a:schemeClr val="bg1"/>
                </a:solidFill>
              </a:rPr>
              <a:t>Điều</a:t>
            </a:r>
            <a:r>
              <a:rPr lang="en-US" b="1" dirty="0">
                <a:solidFill>
                  <a:schemeClr val="bg1"/>
                </a:solidFill>
              </a:rPr>
              <a:t> 18. Chi </a:t>
            </a:r>
            <a:r>
              <a:rPr lang="en-US" b="1" dirty="0" err="1">
                <a:solidFill>
                  <a:schemeClr val="bg1"/>
                </a:solidFill>
              </a:rPr>
              <a:t>phí</a:t>
            </a:r>
            <a:r>
              <a:rPr lang="en-US" b="1" dirty="0">
                <a:solidFill>
                  <a:schemeClr val="bg1"/>
                </a:solidFill>
              </a:rPr>
              <a:t> </a:t>
            </a:r>
            <a:r>
              <a:rPr lang="en-US" b="1" dirty="0" err="1">
                <a:solidFill>
                  <a:schemeClr val="bg1"/>
                </a:solidFill>
              </a:rPr>
              <a:t>khác</a:t>
            </a:r>
            <a:r>
              <a:rPr lang="en-US" b="1" dirty="0">
                <a:solidFill>
                  <a:schemeClr val="bg1"/>
                </a:solidFill>
              </a:rPr>
              <a:t>. </a:t>
            </a:r>
            <a:r>
              <a:rPr lang="en-US" b="1" dirty="0" err="1">
                <a:solidFill>
                  <a:schemeClr val="bg1"/>
                </a:solidFill>
              </a:rPr>
              <a:t>Dự</a:t>
            </a:r>
            <a:r>
              <a:rPr lang="en-US" b="1" dirty="0">
                <a:solidFill>
                  <a:schemeClr val="bg1"/>
                </a:solidFill>
              </a:rPr>
              <a:t> </a:t>
            </a:r>
            <a:r>
              <a:rPr lang="en-US" b="1" dirty="0" err="1">
                <a:solidFill>
                  <a:schemeClr val="bg1"/>
                </a:solidFill>
              </a:rPr>
              <a:t>kiến</a:t>
            </a:r>
            <a:r>
              <a:rPr lang="en-US" b="1" dirty="0">
                <a:solidFill>
                  <a:schemeClr val="bg1"/>
                </a:solidFill>
              </a:rPr>
              <a:t> chi 15.580.000 </a:t>
            </a:r>
            <a:r>
              <a:rPr lang="en-US" b="1" dirty="0" err="1">
                <a:solidFill>
                  <a:schemeClr val="bg1"/>
                </a:solidFill>
              </a:rPr>
              <a:t>đồng</a:t>
            </a:r>
            <a:endParaRPr lang="en-GB" dirty="0">
              <a:solidFill>
                <a:schemeClr val="bg1"/>
              </a:solidFill>
            </a:endParaRPr>
          </a:p>
          <a:p>
            <a:pPr lvl="1"/>
            <a:r>
              <a:rPr lang="en-US" b="1" dirty="0" err="1">
                <a:solidFill>
                  <a:schemeClr val="bg1"/>
                </a:solidFill>
              </a:rPr>
              <a:t>Điều</a:t>
            </a:r>
            <a:r>
              <a:rPr lang="en-US" b="1" dirty="0">
                <a:solidFill>
                  <a:schemeClr val="bg1"/>
                </a:solidFill>
              </a:rPr>
              <a:t> 19. Chi </a:t>
            </a:r>
            <a:r>
              <a:rPr lang="en-US" b="1" dirty="0" err="1">
                <a:solidFill>
                  <a:schemeClr val="bg1"/>
                </a:solidFill>
              </a:rPr>
              <a:t>tiếp</a:t>
            </a:r>
            <a:r>
              <a:rPr lang="en-US" b="1" dirty="0">
                <a:solidFill>
                  <a:schemeClr val="bg1"/>
                </a:solidFill>
              </a:rPr>
              <a:t> </a:t>
            </a:r>
            <a:r>
              <a:rPr lang="en-US" b="1" dirty="0" err="1">
                <a:solidFill>
                  <a:schemeClr val="bg1"/>
                </a:solidFill>
              </a:rPr>
              <a:t>khách</a:t>
            </a:r>
            <a:r>
              <a:rPr lang="en-US" b="1" dirty="0">
                <a:solidFill>
                  <a:schemeClr val="bg1"/>
                </a:solidFill>
              </a:rPr>
              <a:t>. </a:t>
            </a:r>
            <a:r>
              <a:rPr lang="en-US" b="1" dirty="0" err="1">
                <a:solidFill>
                  <a:schemeClr val="bg1"/>
                </a:solidFill>
              </a:rPr>
              <a:t>Dự</a:t>
            </a:r>
            <a:r>
              <a:rPr lang="en-US" b="1" dirty="0">
                <a:solidFill>
                  <a:schemeClr val="bg1"/>
                </a:solidFill>
              </a:rPr>
              <a:t> </a:t>
            </a:r>
            <a:r>
              <a:rPr lang="en-US" b="1" dirty="0" err="1">
                <a:solidFill>
                  <a:schemeClr val="bg1"/>
                </a:solidFill>
              </a:rPr>
              <a:t>kiến</a:t>
            </a:r>
            <a:r>
              <a:rPr lang="en-US" b="1" dirty="0">
                <a:solidFill>
                  <a:schemeClr val="bg1"/>
                </a:solidFill>
              </a:rPr>
              <a:t> chi 10.000.000 </a:t>
            </a:r>
            <a:r>
              <a:rPr lang="en-US" b="1" dirty="0" err="1">
                <a:solidFill>
                  <a:schemeClr val="bg1"/>
                </a:solidFill>
              </a:rPr>
              <a:t>đồng</a:t>
            </a:r>
            <a:endParaRPr lang="en-GB" dirty="0">
              <a:solidFill>
                <a:schemeClr val="bg1"/>
              </a:solidFill>
            </a:endParaRPr>
          </a:p>
          <a:p>
            <a:r>
              <a:rPr lang="en-US" b="1" dirty="0" err="1" smtClean="0">
                <a:solidFill>
                  <a:schemeClr val="bg1"/>
                </a:solidFill>
                <a:effectLst>
                  <a:outerShdw blurRad="50800" dist="38100" dir="16200000" rotWithShape="0">
                    <a:prstClr val="black">
                      <a:alpha val="40000"/>
                    </a:prstClr>
                  </a:outerShdw>
                </a:effectLst>
              </a:rPr>
              <a:t>Phần</a:t>
            </a:r>
            <a:r>
              <a:rPr lang="en-US" b="1" dirty="0" smtClean="0">
                <a:solidFill>
                  <a:schemeClr val="bg1"/>
                </a:solidFill>
                <a:effectLst>
                  <a:outerShdw blurRad="50800" dist="38100" dir="16200000" rotWithShape="0">
                    <a:prstClr val="black">
                      <a:alpha val="40000"/>
                    </a:prstClr>
                  </a:outerShdw>
                </a:effectLst>
              </a:rPr>
              <a:t> </a:t>
            </a:r>
            <a:r>
              <a:rPr lang="en-US" b="1" dirty="0" err="1">
                <a:solidFill>
                  <a:schemeClr val="bg1"/>
                </a:solidFill>
                <a:effectLst>
                  <a:outerShdw blurRad="50800" dist="38100" dir="16200000" rotWithShape="0">
                    <a:prstClr val="black">
                      <a:alpha val="40000"/>
                    </a:prstClr>
                  </a:outerShdw>
                </a:effectLst>
              </a:rPr>
              <a:t>thứ</a:t>
            </a:r>
            <a:r>
              <a:rPr lang="en-US" b="1" dirty="0">
                <a:solidFill>
                  <a:schemeClr val="bg1"/>
                </a:solidFill>
                <a:effectLst>
                  <a:outerShdw blurRad="50800" dist="38100" dir="16200000" rotWithShape="0">
                    <a:prstClr val="black">
                      <a:alpha val="40000"/>
                    </a:prstClr>
                  </a:outerShdw>
                </a:effectLst>
              </a:rPr>
              <a:t> </a:t>
            </a:r>
            <a:r>
              <a:rPr lang="en-US" b="1" dirty="0" err="1">
                <a:solidFill>
                  <a:schemeClr val="bg1"/>
                </a:solidFill>
                <a:effectLst>
                  <a:outerShdw blurRad="50800" dist="38100" dir="16200000" rotWithShape="0">
                    <a:prstClr val="black">
                      <a:alpha val="40000"/>
                    </a:prstClr>
                  </a:outerShdw>
                </a:effectLst>
              </a:rPr>
              <a:t>hai</a:t>
            </a:r>
            <a:r>
              <a:rPr lang="en-US" b="1" dirty="0">
                <a:solidFill>
                  <a:schemeClr val="bg1"/>
                </a:solidFill>
                <a:effectLst>
                  <a:outerShdw blurRad="50800" dist="38100" dir="16200000" rotWithShape="0">
                    <a:prstClr val="black">
                      <a:alpha val="40000"/>
                    </a:prstClr>
                  </a:outerShdw>
                </a:effectLst>
              </a:rPr>
              <a:t> QUY CHẾ QUẢN LÝ, SỬ DỤNG TÀI SẢN </a:t>
            </a:r>
            <a:r>
              <a:rPr lang="en-US" b="1" dirty="0" smtClean="0">
                <a:solidFill>
                  <a:schemeClr val="bg1"/>
                </a:solidFill>
                <a:effectLst>
                  <a:outerShdw blurRad="50800" dist="38100" dir="16200000" rotWithShape="0">
                    <a:prstClr val="black">
                      <a:alpha val="40000"/>
                    </a:prstClr>
                  </a:outerShdw>
                </a:effectLst>
              </a:rPr>
              <a:t>CÔNG</a:t>
            </a:r>
          </a:p>
          <a:p>
            <a:pPr lvl="1"/>
            <a:r>
              <a:rPr lang="en-US" b="1" dirty="0" err="1">
                <a:solidFill>
                  <a:schemeClr val="bg1"/>
                </a:solidFill>
              </a:rPr>
              <a:t>Điều</a:t>
            </a:r>
            <a:r>
              <a:rPr lang="en-US" b="1" dirty="0">
                <a:solidFill>
                  <a:schemeClr val="bg1"/>
                </a:solidFill>
              </a:rPr>
              <a:t> 20. </a:t>
            </a:r>
            <a:r>
              <a:rPr lang="en-US" b="1" dirty="0" err="1">
                <a:solidFill>
                  <a:schemeClr val="bg1"/>
                </a:solidFill>
              </a:rPr>
              <a:t>Quản</a:t>
            </a:r>
            <a:r>
              <a:rPr lang="en-US" b="1" dirty="0">
                <a:solidFill>
                  <a:schemeClr val="bg1"/>
                </a:solidFill>
              </a:rPr>
              <a:t> </a:t>
            </a:r>
            <a:r>
              <a:rPr lang="en-US" b="1" dirty="0" err="1">
                <a:solidFill>
                  <a:schemeClr val="bg1"/>
                </a:solidFill>
              </a:rPr>
              <a:t>lý</a:t>
            </a:r>
            <a:r>
              <a:rPr lang="en-US" b="1" dirty="0">
                <a:solidFill>
                  <a:schemeClr val="bg1"/>
                </a:solidFill>
              </a:rPr>
              <a:t>, </a:t>
            </a:r>
            <a:r>
              <a:rPr lang="en-US" b="1" dirty="0" err="1">
                <a:solidFill>
                  <a:schemeClr val="bg1"/>
                </a:solidFill>
              </a:rPr>
              <a:t>sử</a:t>
            </a:r>
            <a:r>
              <a:rPr lang="en-US" b="1" dirty="0">
                <a:solidFill>
                  <a:schemeClr val="bg1"/>
                </a:solidFill>
              </a:rPr>
              <a:t> </a:t>
            </a:r>
            <a:r>
              <a:rPr lang="en-US" b="1" dirty="0" err="1">
                <a:solidFill>
                  <a:schemeClr val="bg1"/>
                </a:solidFill>
              </a:rPr>
              <a:t>dụng</a:t>
            </a:r>
            <a:r>
              <a:rPr lang="en-US" b="1" dirty="0">
                <a:solidFill>
                  <a:schemeClr val="bg1"/>
                </a:solidFill>
              </a:rPr>
              <a:t> </a:t>
            </a:r>
            <a:r>
              <a:rPr lang="en-US" b="1" dirty="0" err="1">
                <a:solidFill>
                  <a:schemeClr val="bg1"/>
                </a:solidFill>
              </a:rPr>
              <a:t>đất</a:t>
            </a:r>
            <a:r>
              <a:rPr lang="en-US" b="1" dirty="0">
                <a:solidFill>
                  <a:schemeClr val="bg1"/>
                </a:solidFill>
              </a:rPr>
              <a:t> </a:t>
            </a:r>
            <a:r>
              <a:rPr lang="en-US" b="1" dirty="0" err="1">
                <a:solidFill>
                  <a:schemeClr val="bg1"/>
                </a:solidFill>
              </a:rPr>
              <a:t>và</a:t>
            </a:r>
            <a:r>
              <a:rPr lang="en-US" b="1" dirty="0">
                <a:solidFill>
                  <a:schemeClr val="bg1"/>
                </a:solidFill>
              </a:rPr>
              <a:t> </a:t>
            </a:r>
            <a:r>
              <a:rPr lang="en-US" b="1" dirty="0" err="1">
                <a:solidFill>
                  <a:schemeClr val="bg1"/>
                </a:solidFill>
              </a:rPr>
              <a:t>trụ</a:t>
            </a:r>
            <a:r>
              <a:rPr lang="en-US" b="1" dirty="0">
                <a:solidFill>
                  <a:schemeClr val="bg1"/>
                </a:solidFill>
              </a:rPr>
              <a:t> </a:t>
            </a:r>
            <a:r>
              <a:rPr lang="en-US" b="1" dirty="0" err="1">
                <a:solidFill>
                  <a:schemeClr val="bg1"/>
                </a:solidFill>
              </a:rPr>
              <a:t>sở</a:t>
            </a:r>
            <a:r>
              <a:rPr lang="en-US" b="1" dirty="0">
                <a:solidFill>
                  <a:schemeClr val="bg1"/>
                </a:solidFill>
              </a:rPr>
              <a:t> </a:t>
            </a:r>
            <a:r>
              <a:rPr lang="en-US" b="1" dirty="0" err="1">
                <a:solidFill>
                  <a:schemeClr val="bg1"/>
                </a:solidFill>
              </a:rPr>
              <a:t>làm</a:t>
            </a:r>
            <a:r>
              <a:rPr lang="en-US" b="1" dirty="0">
                <a:solidFill>
                  <a:schemeClr val="bg1"/>
                </a:solidFill>
              </a:rPr>
              <a:t> </a:t>
            </a:r>
            <a:r>
              <a:rPr lang="en-US" b="1" dirty="0" err="1">
                <a:solidFill>
                  <a:schemeClr val="bg1"/>
                </a:solidFill>
              </a:rPr>
              <a:t>việc</a:t>
            </a:r>
            <a:r>
              <a:rPr lang="en-US" b="1" dirty="0">
                <a:solidFill>
                  <a:schemeClr val="bg1"/>
                </a:solidFill>
              </a:rPr>
              <a:t>:</a:t>
            </a:r>
            <a:endParaRPr lang="en-GB" dirty="0">
              <a:solidFill>
                <a:schemeClr val="bg1"/>
              </a:solidFill>
            </a:endParaRPr>
          </a:p>
          <a:p>
            <a:pPr lvl="1"/>
            <a:r>
              <a:rPr lang="en-US" b="1" dirty="0" err="1">
                <a:solidFill>
                  <a:schemeClr val="bg1"/>
                </a:solidFill>
              </a:rPr>
              <a:t>Điều</a:t>
            </a:r>
            <a:r>
              <a:rPr lang="en-US" b="1" dirty="0">
                <a:solidFill>
                  <a:schemeClr val="bg1"/>
                </a:solidFill>
              </a:rPr>
              <a:t> 21. </a:t>
            </a:r>
            <a:r>
              <a:rPr lang="en-US" b="1" dirty="0" err="1">
                <a:solidFill>
                  <a:schemeClr val="bg1"/>
                </a:solidFill>
              </a:rPr>
              <a:t>Quản</a:t>
            </a:r>
            <a:r>
              <a:rPr lang="en-US" b="1" dirty="0">
                <a:solidFill>
                  <a:schemeClr val="bg1"/>
                </a:solidFill>
              </a:rPr>
              <a:t> </a:t>
            </a:r>
            <a:r>
              <a:rPr lang="en-US" b="1" dirty="0" err="1">
                <a:solidFill>
                  <a:schemeClr val="bg1"/>
                </a:solidFill>
              </a:rPr>
              <a:t>lý</a:t>
            </a:r>
            <a:r>
              <a:rPr lang="en-US" b="1" dirty="0">
                <a:solidFill>
                  <a:schemeClr val="bg1"/>
                </a:solidFill>
              </a:rPr>
              <a:t>, </a:t>
            </a:r>
            <a:r>
              <a:rPr lang="en-US" b="1" dirty="0" err="1">
                <a:solidFill>
                  <a:schemeClr val="bg1"/>
                </a:solidFill>
              </a:rPr>
              <a:t>sử</a:t>
            </a:r>
            <a:r>
              <a:rPr lang="en-US" b="1" dirty="0">
                <a:solidFill>
                  <a:schemeClr val="bg1"/>
                </a:solidFill>
              </a:rPr>
              <a:t> </a:t>
            </a:r>
            <a:r>
              <a:rPr lang="en-US" b="1" dirty="0" err="1">
                <a:solidFill>
                  <a:schemeClr val="bg1"/>
                </a:solidFill>
              </a:rPr>
              <a:t>dụng</a:t>
            </a:r>
            <a:r>
              <a:rPr lang="en-US" b="1" dirty="0">
                <a:solidFill>
                  <a:schemeClr val="bg1"/>
                </a:solidFill>
              </a:rPr>
              <a:t> </a:t>
            </a:r>
            <a:r>
              <a:rPr lang="en-US" b="1" dirty="0" err="1">
                <a:solidFill>
                  <a:schemeClr val="bg1"/>
                </a:solidFill>
              </a:rPr>
              <a:t>trang</a:t>
            </a:r>
            <a:r>
              <a:rPr lang="en-US" b="1" dirty="0">
                <a:solidFill>
                  <a:schemeClr val="bg1"/>
                </a:solidFill>
              </a:rPr>
              <a:t> </a:t>
            </a:r>
            <a:r>
              <a:rPr lang="en-US" b="1" dirty="0" err="1">
                <a:solidFill>
                  <a:schemeClr val="bg1"/>
                </a:solidFill>
              </a:rPr>
              <a:t>thiết</a:t>
            </a:r>
            <a:r>
              <a:rPr lang="en-US" b="1" dirty="0">
                <a:solidFill>
                  <a:schemeClr val="bg1"/>
                </a:solidFill>
              </a:rPr>
              <a:t> </a:t>
            </a:r>
            <a:r>
              <a:rPr lang="en-US" b="1" dirty="0" err="1">
                <a:solidFill>
                  <a:schemeClr val="bg1"/>
                </a:solidFill>
              </a:rPr>
              <a:t>bị</a:t>
            </a:r>
            <a:r>
              <a:rPr lang="en-US" b="1" dirty="0">
                <a:solidFill>
                  <a:schemeClr val="bg1"/>
                </a:solidFill>
              </a:rPr>
              <a:t> </a:t>
            </a:r>
            <a:r>
              <a:rPr lang="en-US" b="1" dirty="0" err="1">
                <a:solidFill>
                  <a:schemeClr val="bg1"/>
                </a:solidFill>
              </a:rPr>
              <a:t>chuyên</a:t>
            </a:r>
            <a:r>
              <a:rPr lang="en-US" b="1" dirty="0">
                <a:solidFill>
                  <a:schemeClr val="bg1"/>
                </a:solidFill>
              </a:rPr>
              <a:t> </a:t>
            </a:r>
            <a:r>
              <a:rPr lang="en-US" b="1" dirty="0" err="1">
                <a:solidFill>
                  <a:schemeClr val="bg1"/>
                </a:solidFill>
              </a:rPr>
              <a:t>dụng</a:t>
            </a:r>
            <a:r>
              <a:rPr lang="en-US" b="1" dirty="0">
                <a:solidFill>
                  <a:schemeClr val="bg1"/>
                </a:solidFill>
              </a:rPr>
              <a:t>:</a:t>
            </a:r>
            <a:endParaRPr lang="en-GB" dirty="0">
              <a:solidFill>
                <a:schemeClr val="bg1"/>
              </a:solidFill>
            </a:endParaRPr>
          </a:p>
          <a:p>
            <a:pPr lvl="1"/>
            <a:endParaRPr lang="en-GB" dirty="0">
              <a:solidFill>
                <a:schemeClr val="bg1"/>
              </a:solidFill>
              <a:effectLst>
                <a:outerShdw blurRad="50800" dist="38100" dir="16200000" rotWithShape="0">
                  <a:prstClr val="black">
                    <a:alpha val="40000"/>
                  </a:prstClr>
                </a:outerShdw>
              </a:effectLst>
            </a:endParaRPr>
          </a:p>
          <a:p>
            <a:pPr marL="0" indent="0">
              <a:buNone/>
            </a:pPr>
            <a:endParaRPr lang="en-GB" dirty="0">
              <a:solidFill>
                <a:schemeClr val="bg1"/>
              </a:solidFill>
            </a:endParaRPr>
          </a:p>
        </p:txBody>
      </p:sp>
    </p:spTree>
    <p:extLst>
      <p:ext uri="{BB962C8B-B14F-4D97-AF65-F5344CB8AC3E}">
        <p14:creationId xmlns:p14="http://schemas.microsoft.com/office/powerpoint/2010/main" val="216123391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76</TotalTime>
  <Words>3735</Words>
  <Application>Microsoft Office PowerPoint</Application>
  <PresentationFormat>On-screen Show (4:3)</PresentationFormat>
  <Paragraphs>254</Paragraphs>
  <Slides>31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Century Gothic</vt:lpstr>
      <vt:lpstr>Times New Roman</vt:lpstr>
      <vt:lpstr>Wingdings 3</vt:lpstr>
      <vt:lpstr>Ion</vt:lpstr>
      <vt:lpstr>QUY CHẾ CHI TIÊU NỘI BỘ, QUẢN LÝ VÀ SỬ DỤNG TÀI SẢN CÔNG NĂM 2017 </vt:lpstr>
      <vt:lpstr>Chương I NHỮNG QUY ĐỊNH CHUNG</vt:lpstr>
      <vt:lpstr>Chương I NHỮNG QUY ĐỊNH CHUNG</vt:lpstr>
      <vt:lpstr>Chương I NHỮNG QUY ĐỊNH CHUNG</vt:lpstr>
      <vt:lpstr>Chương I NHỮNG QUY ĐỊNH CHUNG</vt:lpstr>
      <vt:lpstr>Chương I NHỮNG QUY ĐỊNH CHUNG</vt:lpstr>
      <vt:lpstr>Chương I NHỮNG QUY ĐỊNH CHUNG</vt:lpstr>
      <vt:lpstr>Chương I NHỮNG QUY ĐỊNH CHUNG</vt:lpstr>
      <vt:lpstr>Chương II NHỮNG QUY ĐỊNH CỤ THỂ</vt:lpstr>
      <vt:lpstr>Phần thứ nhất QUY CHẾ CHI TIÊU NỘI BỘ</vt:lpstr>
      <vt:lpstr>Phần thứ nhất QUY CHẾ CHI TIÊU NỘI BỘ</vt:lpstr>
      <vt:lpstr>Phần thứ nhất QUY CHẾ CHI TIÊU NỘI BỘ</vt:lpstr>
      <vt:lpstr>Phần thứ nhất QUY CHẾ CHI TIÊU NỘI BỘ</vt:lpstr>
      <vt:lpstr>Phần thứ nhất QUY CHẾ CHI TIÊU NỘI BỘ</vt:lpstr>
      <vt:lpstr>Phần thứ nhất QUY CHẾ CHI TIÊU NỘI BỘ</vt:lpstr>
      <vt:lpstr>Phần thứ nhất QUY CHẾ CHI TIÊU NỘI BỘ</vt:lpstr>
      <vt:lpstr>Phần thứ nhất QUY CHẾ CHI TIÊU NỘI BỘ</vt:lpstr>
      <vt:lpstr>Phần thứ nhất QUY CHẾ CHI TIÊU NỘI BỘ</vt:lpstr>
      <vt:lpstr>Phần thứ nhất QUY CHẾ CHI TIÊU NỘI BỘ</vt:lpstr>
      <vt:lpstr>Phần thứ nhất QUY CHẾ CHI TIÊU NỘI BỘ</vt:lpstr>
      <vt:lpstr>Phần thứ nhất QUY CHẾ CHI TIÊU NỘI BỘ</vt:lpstr>
      <vt:lpstr>Phần thứ nhất QUY CHẾ CHI TIÊU NỘI BỘ</vt:lpstr>
      <vt:lpstr>Phần thứ nhất QUY CHẾ CHI TIÊU NỘI BỘ</vt:lpstr>
      <vt:lpstr>Phần thứ nhất QUY CHẾ CHI TIÊU NỘI BỘ</vt:lpstr>
      <vt:lpstr>Phần thứ nhất QUY CHẾ CHI TIÊU NỘI BỘ</vt:lpstr>
      <vt:lpstr>Phần thứ nhất QUY CHẾ CHI TIÊU NỘI BỘ</vt:lpstr>
      <vt:lpstr>Phần thứ nhất QUY CHẾ CHI TIÊU NỘI BỘ</vt:lpstr>
      <vt:lpstr>Phần thứ hai QUY CHẾ QUẢN LÝ, SỬ DỤNG TÀI SẢN CÔNG</vt:lpstr>
      <vt:lpstr>Chương III BIỆN PHÁP VÀ TỔ CHỨC THỰC HIỆN QUY CHẾ</vt:lpstr>
      <vt:lpstr>Chương III BIỆN PHÁP VÀ TỔ CHỨC THỰC HIỆN QUY CHẾ</vt:lpstr>
      <vt:lpstr>Chương III BIỆN PHÁP VÀ TỔ CHỨC THỰC HIỆN QUY CHẾ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QUY CHẾ CHI TIÊU NỘI BỘ, QUẢN LÝ VÀ SỬ DỤNG TÀI SẢN CÔNG NĂM 2017</dc:title>
  <dc:creator>Riah Đức</dc:creator>
  <cp:lastModifiedBy>Riah Đức</cp:lastModifiedBy>
  <cp:revision>10</cp:revision>
  <dcterms:created xsi:type="dcterms:W3CDTF">2017-09-29T02:35:35Z</dcterms:created>
  <dcterms:modified xsi:type="dcterms:W3CDTF">2017-09-29T03:52:25Z</dcterms:modified>
</cp:coreProperties>
</file>